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Добрый день, друзья, рады приветствовать вас на 58 встрече Петербургского .net сообщества, проходящей в коллаборации с Центром Речевых Технологий. 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В милисекундах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В микросекундах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Возможно рост линейный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Меня зовут Елисеев Дмитрий, я занимаюсь базами данных в ЦРТ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28600">
              <a:defRPr sz="1800"/>
            </a:lvl1pPr>
          </a:lstStyle>
          <a:p>
            <a:pPr/>
            <a:r>
              <a:t>Меня зовут Роман Щербаков, и я занимаюсь разработкой бэк-енда в ЦРТ и мы хотели бы рассказать вам о внедрении MongoDB в .net проект. -- Рома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 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>
              <a:defRPr sz="1800"/>
            </a:pPr>
            <a:r>
              <a:t>Для начала хотелось бы узнать, сколько из вас слышали о noSQL решениях? а о MongoDB? А кто применял её в своей работе? а на продакшене? -- логотип монго</a:t>
            </a:r>
          </a:p>
          <a:p>
            <a:pPr marL="228600">
              <a:defRPr sz="1800"/>
            </a:pPr>
            <a:r>
              <a:t>Ну, как и ожидалось,с каждым вопросом количество рук сокращалось...</a:t>
            </a:r>
          </a:p>
          <a:p>
            <a:pPr marL="228600">
              <a:defRPr sz="1800"/>
            </a:pPr>
            <a:r>
              <a:t>Что ж, прежде чем начать, давайте очень кратенько посмотрим, что такое MongoDB.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3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half" idx="1"/>
          </p:nvPr>
        </p:nvSpPr>
        <p:spPr>
          <a:xfrm>
            <a:off x="609600" y="1604519"/>
            <a:ext cx="10972321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Google Shape;48;p41"/>
          <p:cNvSpPr txBox="1"/>
          <p:nvPr>
            <p:ph type="body" sz="half" idx="13"/>
          </p:nvPr>
        </p:nvSpPr>
        <p:spPr>
          <a:xfrm>
            <a:off x="609599" y="3682079"/>
            <a:ext cx="10972322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60960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Google Shape;52;p42"/>
          <p:cNvSpPr txBox="1"/>
          <p:nvPr>
            <p:ph type="body" sz="quarter" idx="13"/>
          </p:nvPr>
        </p:nvSpPr>
        <p:spPr>
          <a:xfrm>
            <a:off x="623232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Google Shape;53;p42"/>
          <p:cNvSpPr txBox="1"/>
          <p:nvPr>
            <p:ph type="body" sz="quarter" idx="14"/>
          </p:nvPr>
        </p:nvSpPr>
        <p:spPr>
          <a:xfrm>
            <a:off x="609600" y="3682079"/>
            <a:ext cx="53544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Google Shape;54;p42"/>
          <p:cNvSpPr txBox="1"/>
          <p:nvPr>
            <p:ph type="body" sz="quarter" idx="15"/>
          </p:nvPr>
        </p:nvSpPr>
        <p:spPr>
          <a:xfrm>
            <a:off x="6232320" y="3682079"/>
            <a:ext cx="53544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1" name="Body Level One…"/>
          <p:cNvSpPr txBox="1"/>
          <p:nvPr>
            <p:ph type="body" sz="quarter" idx="1"/>
          </p:nvPr>
        </p:nvSpPr>
        <p:spPr>
          <a:xfrm>
            <a:off x="609600" y="1604519"/>
            <a:ext cx="3532800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Google Shape;58;p43"/>
          <p:cNvSpPr txBox="1"/>
          <p:nvPr>
            <p:ph type="body" sz="quarter" idx="13"/>
          </p:nvPr>
        </p:nvSpPr>
        <p:spPr>
          <a:xfrm>
            <a:off x="4319520" y="1604519"/>
            <a:ext cx="3532800" cy="18968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Google Shape;59;p43"/>
          <p:cNvSpPr txBox="1"/>
          <p:nvPr>
            <p:ph type="body" sz="quarter" idx="14"/>
          </p:nvPr>
        </p:nvSpPr>
        <p:spPr>
          <a:xfrm>
            <a:off x="8029440" y="1604519"/>
            <a:ext cx="3532800" cy="18968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Google Shape;60;p43"/>
          <p:cNvSpPr txBox="1"/>
          <p:nvPr>
            <p:ph type="body" sz="quarter" idx="15"/>
          </p:nvPr>
        </p:nvSpPr>
        <p:spPr>
          <a:xfrm>
            <a:off x="609599" y="3682079"/>
            <a:ext cx="3532801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Google Shape;61;p43"/>
          <p:cNvSpPr txBox="1"/>
          <p:nvPr>
            <p:ph type="body" sz="quarter" idx="16"/>
          </p:nvPr>
        </p:nvSpPr>
        <p:spPr>
          <a:xfrm>
            <a:off x="4319520" y="3682079"/>
            <a:ext cx="35328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Google Shape;62;p43"/>
          <p:cNvSpPr txBox="1"/>
          <p:nvPr>
            <p:ph type="body" sz="quarter" idx="17"/>
          </p:nvPr>
        </p:nvSpPr>
        <p:spPr>
          <a:xfrm>
            <a:off x="8029440" y="3682079"/>
            <a:ext cx="35328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609600" y="1604519"/>
            <a:ext cx="10972321" cy="3977282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609600" y="1604519"/>
            <a:ext cx="10972321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609600" y="1604519"/>
            <a:ext cx="5354400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25;p35"/>
          <p:cNvSpPr txBox="1"/>
          <p:nvPr>
            <p:ph type="body" sz="half" idx="13"/>
          </p:nvPr>
        </p:nvSpPr>
        <p:spPr>
          <a:xfrm>
            <a:off x="6232320" y="1604519"/>
            <a:ext cx="5354400" cy="39772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/>
          <p:nvPr>
            <p:ph type="body" idx="1"/>
          </p:nvPr>
        </p:nvSpPr>
        <p:spPr>
          <a:xfrm>
            <a:off x="609600" y="273599"/>
            <a:ext cx="10972321" cy="530784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60960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Google Shape;33;p38"/>
          <p:cNvSpPr txBox="1"/>
          <p:nvPr>
            <p:ph type="body" sz="half" idx="13"/>
          </p:nvPr>
        </p:nvSpPr>
        <p:spPr>
          <a:xfrm>
            <a:off x="6232320" y="1604519"/>
            <a:ext cx="5354400" cy="397728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Google Shape;34;p38"/>
          <p:cNvSpPr txBox="1"/>
          <p:nvPr>
            <p:ph type="body" sz="quarter" idx="14"/>
          </p:nvPr>
        </p:nvSpPr>
        <p:spPr>
          <a:xfrm>
            <a:off x="609600" y="3682079"/>
            <a:ext cx="53544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609600" y="1604519"/>
            <a:ext cx="5354400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Google Shape;38;p39"/>
          <p:cNvSpPr txBox="1"/>
          <p:nvPr>
            <p:ph type="body" sz="quarter" idx="13"/>
          </p:nvPr>
        </p:nvSpPr>
        <p:spPr>
          <a:xfrm>
            <a:off x="623232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Google Shape;39;p39"/>
          <p:cNvSpPr txBox="1"/>
          <p:nvPr>
            <p:ph type="body" sz="quarter" idx="14"/>
          </p:nvPr>
        </p:nvSpPr>
        <p:spPr>
          <a:xfrm>
            <a:off x="6232320" y="3682079"/>
            <a:ext cx="5354400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0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itle Text"/>
          <p:cNvSpPr txBox="1"/>
          <p:nvPr>
            <p:ph type="title"/>
          </p:nvPr>
        </p:nvSpPr>
        <p:spPr>
          <a:xfrm>
            <a:off x="609600" y="273599"/>
            <a:ext cx="10972321" cy="11448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60960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Google Shape;43;p40"/>
          <p:cNvSpPr txBox="1"/>
          <p:nvPr>
            <p:ph type="body" sz="quarter" idx="13"/>
          </p:nvPr>
        </p:nvSpPr>
        <p:spPr>
          <a:xfrm>
            <a:off x="6232320" y="1604519"/>
            <a:ext cx="5354400" cy="189684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Google Shape;44;p40"/>
          <p:cNvSpPr txBox="1"/>
          <p:nvPr>
            <p:ph type="body" sz="half" idx="14"/>
          </p:nvPr>
        </p:nvSpPr>
        <p:spPr>
          <a:xfrm>
            <a:off x="609599" y="3682079"/>
            <a:ext cx="10972322" cy="189684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;p29" descr="Google Shape;1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9"/>
            <a:ext cx="12191521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" name="Google Shape;12;p29" descr="Google Shape;12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600" y="181079"/>
            <a:ext cx="985888" cy="3676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22860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22860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2860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860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2860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2860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2860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2860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en.wikipedia.org/wiki/MongoDB" TargetMode="External"/><Relationship Id="rId4" Type="http://schemas.openxmlformats.org/officeDocument/2006/relationships/hyperlink" Target="https://jira.mongodb.org/" TargetMode="External"/><Relationship Id="rId5" Type="http://schemas.openxmlformats.org/officeDocument/2006/relationships/hyperlink" Target="https://github.com/mongodb/" TargetMode="External"/><Relationship Id="rId6" Type="http://schemas.openxmlformats.org/officeDocument/2006/relationships/hyperlink" Target="https://docs.mongodb.com/" TargetMode="External"/><Relationship Id="rId7" Type="http://schemas.openxmlformats.org/officeDocument/2006/relationships/hyperlink" Target="https://www.mongodb.com/" TargetMode="External"/><Relationship Id="rId8" Type="http://schemas.openxmlformats.org/officeDocument/2006/relationships/hyperlink" Target="https://github.com/daredever/MongoHell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675" y="1772816"/>
            <a:ext cx="3046649" cy="3046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TextBox 6"/>
          <p:cNvSpPr txBox="1"/>
          <p:nvPr/>
        </p:nvSpPr>
        <p:spPr>
          <a:xfrm>
            <a:off x="1281179" y="2276872"/>
            <a:ext cx="9629642" cy="251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Binary JSON</a:t>
            </a:r>
            <a:r>
              <a:rPr b="0"/>
              <a:t> поддерживаются</a:t>
            </a:r>
            <a:r>
              <a:rPr b="0"/>
              <a:t> </a:t>
            </a:r>
            <a:r>
              <a:rPr b="0"/>
              <a:t>основные типы данных</a:t>
            </a:r>
            <a:r>
              <a:rPr b="0"/>
              <a:t>: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массивы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объекты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целые числа, массивы и объекты неизвестной длины или размера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t>потоковая передача данных</a:t>
            </a:r>
          </a:p>
        </p:txBody>
      </p:sp>
      <p:pic>
        <p:nvPicPr>
          <p:cNvPr id="214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459" y="1052736"/>
            <a:ext cx="3492389" cy="116299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extBox 1"/>
          <p:cNvSpPr txBox="1"/>
          <p:nvPr/>
        </p:nvSpPr>
        <p:spPr>
          <a:xfrm>
            <a:off x="4917583" y="1268759"/>
            <a:ext cx="2212817" cy="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400">
                <a:solidFill>
                  <a:srgbClr val="1D8834"/>
                </a:solidFill>
              </a:defRPr>
            </a:lvl1pPr>
          </a:lstStyle>
          <a:p>
            <a:pPr/>
            <a:r>
              <a:t>{BS   N}</a:t>
            </a:r>
          </a:p>
        </p:txBody>
      </p:sp>
      <p:pic>
        <p:nvPicPr>
          <p:cNvPr id="21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9975" y="1412775"/>
            <a:ext cx="492002" cy="492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223" name="TextBox 3"/>
          <p:cNvSpPr txBox="1"/>
          <p:nvPr/>
        </p:nvSpPr>
        <p:spPr>
          <a:xfrm>
            <a:off x="2325295" y="2122339"/>
            <a:ext cx="3652977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pic>
        <p:nvPicPr>
          <p:cNvPr id="227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607" y="3501008"/>
            <a:ext cx="1884785" cy="188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Пузырек для мыслей: облако 7"/>
          <p:cNvGrpSpPr/>
          <p:nvPr/>
        </p:nvGrpSpPr>
        <p:grpSpPr>
          <a:xfrm>
            <a:off x="4957392" y="2082454"/>
            <a:ext cx="2276376" cy="1771824"/>
            <a:chOff x="0" y="0"/>
            <a:chExt cx="2276375" cy="1771822"/>
          </a:xfrm>
        </p:grpSpPr>
        <p:grpSp>
          <p:nvGrpSpPr>
            <p:cNvPr id="233" name="Group"/>
            <p:cNvGrpSpPr/>
            <p:nvPr/>
          </p:nvGrpSpPr>
          <p:grpSpPr>
            <a:xfrm>
              <a:off x="-1" y="-1"/>
              <a:ext cx="2276376" cy="1771824"/>
              <a:chOff x="0" y="0"/>
              <a:chExt cx="2276375" cy="1771822"/>
            </a:xfrm>
          </p:grpSpPr>
          <p:sp>
            <p:nvSpPr>
              <p:cNvPr id="228" name="Shape"/>
              <p:cNvSpPr/>
              <p:nvPr/>
            </p:nvSpPr>
            <p:spPr>
              <a:xfrm>
                <a:off x="0" y="0"/>
                <a:ext cx="2276375" cy="111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9" name="Circle"/>
              <p:cNvSpPr/>
              <p:nvPr/>
            </p:nvSpPr>
            <p:spPr>
              <a:xfrm>
                <a:off x="1041175" y="1208272"/>
                <a:ext cx="186021" cy="186021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0" name="Circle"/>
              <p:cNvSpPr/>
              <p:nvPr/>
            </p:nvSpPr>
            <p:spPr>
              <a:xfrm>
                <a:off x="1070693" y="1490046"/>
                <a:ext cx="124015" cy="124015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1" name="Circle"/>
              <p:cNvSpPr/>
              <p:nvPr/>
            </p:nvSpPr>
            <p:spPr>
              <a:xfrm>
                <a:off x="1100580" y="1709816"/>
                <a:ext cx="62007" cy="62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2" name="Shape"/>
              <p:cNvSpPr/>
              <p:nvPr/>
            </p:nvSpPr>
            <p:spPr>
              <a:xfrm>
                <a:off x="115589" y="56864"/>
                <a:ext cx="2085920" cy="949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34" name="был печальный опыт"/>
            <p:cNvSpPr txBox="1"/>
            <p:nvPr/>
          </p:nvSpPr>
          <p:spPr>
            <a:xfrm>
              <a:off x="360971" y="282584"/>
              <a:ext cx="139361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был печальный опыт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5" name="Пузырек для мыслей: облако 8"/>
          <p:cNvGrpSpPr/>
          <p:nvPr/>
        </p:nvGrpSpPr>
        <p:grpSpPr>
          <a:xfrm>
            <a:off x="3581612" y="1632055"/>
            <a:ext cx="2163106" cy="2337973"/>
            <a:chOff x="0" y="0"/>
            <a:chExt cx="2163104" cy="2337971"/>
          </a:xfrm>
        </p:grpSpPr>
        <p:grpSp>
          <p:nvGrpSpPr>
            <p:cNvPr id="243" name="Group"/>
            <p:cNvGrpSpPr/>
            <p:nvPr/>
          </p:nvGrpSpPr>
          <p:grpSpPr>
            <a:xfrm>
              <a:off x="-1" y="-1"/>
              <a:ext cx="2163106" cy="2337973"/>
              <a:chOff x="0" y="0"/>
              <a:chExt cx="2163104" cy="2337971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9" name="Circle"/>
              <p:cNvSpPr/>
              <p:nvPr/>
            </p:nvSpPr>
            <p:spPr>
              <a:xfrm>
                <a:off x="1409216" y="1331698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0" name="Circle"/>
              <p:cNvSpPr/>
              <p:nvPr/>
            </p:nvSpPr>
            <p:spPr>
              <a:xfrm>
                <a:off x="1649696" y="1832373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1" name="Circle"/>
              <p:cNvSpPr/>
              <p:nvPr/>
            </p:nvSpPr>
            <p:spPr>
              <a:xfrm>
                <a:off x="1867214" y="2281965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2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44" name="теряет данные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теряет данные</a:t>
              </a:r>
            </a:p>
          </p:txBody>
        </p:sp>
      </p:grpSp>
      <p:sp>
        <p:nvSpPr>
          <p:cNvPr id="246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pic>
        <p:nvPicPr>
          <p:cNvPr id="247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607" y="3501008"/>
            <a:ext cx="1884785" cy="188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Пузырек для мыслей: облако 7"/>
          <p:cNvGrpSpPr/>
          <p:nvPr/>
        </p:nvGrpSpPr>
        <p:grpSpPr>
          <a:xfrm>
            <a:off x="4957392" y="2082454"/>
            <a:ext cx="2276376" cy="1771824"/>
            <a:chOff x="0" y="0"/>
            <a:chExt cx="2276375" cy="1771822"/>
          </a:xfrm>
        </p:grpSpPr>
        <p:grpSp>
          <p:nvGrpSpPr>
            <p:cNvPr id="253" name="Group"/>
            <p:cNvGrpSpPr/>
            <p:nvPr/>
          </p:nvGrpSpPr>
          <p:grpSpPr>
            <a:xfrm>
              <a:off x="-1" y="-1"/>
              <a:ext cx="2276376" cy="1771824"/>
              <a:chOff x="0" y="0"/>
              <a:chExt cx="2276375" cy="1771822"/>
            </a:xfrm>
          </p:grpSpPr>
          <p:sp>
            <p:nvSpPr>
              <p:cNvPr id="248" name="Shape"/>
              <p:cNvSpPr/>
              <p:nvPr/>
            </p:nvSpPr>
            <p:spPr>
              <a:xfrm>
                <a:off x="0" y="0"/>
                <a:ext cx="2276375" cy="111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1041175" y="1208272"/>
                <a:ext cx="186021" cy="186021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0" name="Circle"/>
              <p:cNvSpPr/>
              <p:nvPr/>
            </p:nvSpPr>
            <p:spPr>
              <a:xfrm>
                <a:off x="1070693" y="1490046"/>
                <a:ext cx="124015" cy="124015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Circle"/>
              <p:cNvSpPr/>
              <p:nvPr/>
            </p:nvSpPr>
            <p:spPr>
              <a:xfrm>
                <a:off x="1100580" y="1709816"/>
                <a:ext cx="62007" cy="62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2" name="Shape"/>
              <p:cNvSpPr/>
              <p:nvPr/>
            </p:nvSpPr>
            <p:spPr>
              <a:xfrm>
                <a:off x="115589" y="56864"/>
                <a:ext cx="2085920" cy="949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54" name="был печальный опыт"/>
            <p:cNvSpPr txBox="1"/>
            <p:nvPr/>
          </p:nvSpPr>
          <p:spPr>
            <a:xfrm>
              <a:off x="360971" y="282584"/>
              <a:ext cx="139361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был печальный опыт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5" name="Пузырек для мыслей: облако 8"/>
          <p:cNvGrpSpPr/>
          <p:nvPr/>
        </p:nvGrpSpPr>
        <p:grpSpPr>
          <a:xfrm>
            <a:off x="3581612" y="1632055"/>
            <a:ext cx="2163106" cy="2337973"/>
            <a:chOff x="0" y="0"/>
            <a:chExt cx="2163104" cy="2337971"/>
          </a:xfrm>
        </p:grpSpPr>
        <p:grpSp>
          <p:nvGrpSpPr>
            <p:cNvPr id="263" name="Group"/>
            <p:cNvGrpSpPr/>
            <p:nvPr/>
          </p:nvGrpSpPr>
          <p:grpSpPr>
            <a:xfrm>
              <a:off x="-1" y="-1"/>
              <a:ext cx="2163106" cy="2337973"/>
              <a:chOff x="0" y="0"/>
              <a:chExt cx="2163104" cy="2337971"/>
            </a:xfrm>
          </p:grpSpPr>
          <p:sp>
            <p:nvSpPr>
              <p:cNvPr id="258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9" name="Circle"/>
              <p:cNvSpPr/>
              <p:nvPr/>
            </p:nvSpPr>
            <p:spPr>
              <a:xfrm>
                <a:off x="1409216" y="1331698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0" name="Circle"/>
              <p:cNvSpPr/>
              <p:nvPr/>
            </p:nvSpPr>
            <p:spPr>
              <a:xfrm>
                <a:off x="1649696" y="1832373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Circle"/>
              <p:cNvSpPr/>
              <p:nvPr/>
            </p:nvSpPr>
            <p:spPr>
              <a:xfrm>
                <a:off x="1867214" y="2281965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2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64" name="теряет данные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теряет данные</a:t>
              </a:r>
            </a:p>
          </p:txBody>
        </p:sp>
      </p:grpSp>
      <p:sp>
        <p:nvSpPr>
          <p:cNvPr id="266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pic>
        <p:nvPicPr>
          <p:cNvPr id="267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607" y="3501008"/>
            <a:ext cx="1884785" cy="188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Пузырек для мыслей: облако 5"/>
          <p:cNvGrpSpPr/>
          <p:nvPr/>
        </p:nvGrpSpPr>
        <p:grpSpPr>
          <a:xfrm>
            <a:off x="6742240" y="2640167"/>
            <a:ext cx="2163106" cy="1465683"/>
            <a:chOff x="0" y="0"/>
            <a:chExt cx="2163104" cy="1465682"/>
          </a:xfrm>
        </p:grpSpPr>
        <p:grpSp>
          <p:nvGrpSpPr>
            <p:cNvPr id="273" name="Group"/>
            <p:cNvGrpSpPr/>
            <p:nvPr/>
          </p:nvGrpSpPr>
          <p:grpSpPr>
            <a:xfrm>
              <a:off x="-1" y="-1"/>
              <a:ext cx="2163106" cy="1465684"/>
              <a:chOff x="0" y="0"/>
              <a:chExt cx="2163104" cy="1465682"/>
            </a:xfrm>
          </p:grpSpPr>
          <p:sp>
            <p:nvSpPr>
              <p:cNvPr id="268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9" name="Circle"/>
              <p:cNvSpPr/>
              <p:nvPr/>
            </p:nvSpPr>
            <p:spPr>
              <a:xfrm>
                <a:off x="470117" y="1026544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0" name="Circle"/>
              <p:cNvSpPr/>
              <p:nvPr/>
            </p:nvSpPr>
            <p:spPr>
              <a:xfrm>
                <a:off x="338206" y="1239282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1" name="Circle"/>
              <p:cNvSpPr/>
              <p:nvPr/>
            </p:nvSpPr>
            <p:spPr>
              <a:xfrm>
                <a:off x="242951" y="1409676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2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74" name="течёт память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течёт память</a:t>
              </a:r>
            </a:p>
          </p:txBody>
        </p:sp>
      </p:grpSp>
      <p:grpSp>
        <p:nvGrpSpPr>
          <p:cNvPr id="283" name="Пузырек для мыслей: облако 7"/>
          <p:cNvGrpSpPr/>
          <p:nvPr/>
        </p:nvGrpSpPr>
        <p:grpSpPr>
          <a:xfrm>
            <a:off x="4957392" y="2082454"/>
            <a:ext cx="2276376" cy="1771824"/>
            <a:chOff x="0" y="0"/>
            <a:chExt cx="2276375" cy="1771822"/>
          </a:xfrm>
        </p:grpSpPr>
        <p:grpSp>
          <p:nvGrpSpPr>
            <p:cNvPr id="281" name="Group"/>
            <p:cNvGrpSpPr/>
            <p:nvPr/>
          </p:nvGrpSpPr>
          <p:grpSpPr>
            <a:xfrm>
              <a:off x="-1" y="-1"/>
              <a:ext cx="2276376" cy="1771824"/>
              <a:chOff x="0" y="0"/>
              <a:chExt cx="2276375" cy="1771822"/>
            </a:xfrm>
          </p:grpSpPr>
          <p:sp>
            <p:nvSpPr>
              <p:cNvPr id="276" name="Shape"/>
              <p:cNvSpPr/>
              <p:nvPr/>
            </p:nvSpPr>
            <p:spPr>
              <a:xfrm>
                <a:off x="0" y="0"/>
                <a:ext cx="2276375" cy="111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Circle"/>
              <p:cNvSpPr/>
              <p:nvPr/>
            </p:nvSpPr>
            <p:spPr>
              <a:xfrm>
                <a:off x="1041175" y="1208272"/>
                <a:ext cx="186021" cy="186021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8" name="Circle"/>
              <p:cNvSpPr/>
              <p:nvPr/>
            </p:nvSpPr>
            <p:spPr>
              <a:xfrm>
                <a:off x="1070693" y="1490046"/>
                <a:ext cx="124015" cy="124015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9" name="Circle"/>
              <p:cNvSpPr/>
              <p:nvPr/>
            </p:nvSpPr>
            <p:spPr>
              <a:xfrm>
                <a:off x="1100580" y="1709816"/>
                <a:ext cx="62007" cy="62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0" name="Shape"/>
              <p:cNvSpPr/>
              <p:nvPr/>
            </p:nvSpPr>
            <p:spPr>
              <a:xfrm>
                <a:off x="115589" y="56864"/>
                <a:ext cx="2085920" cy="949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82" name="был печальный опыт"/>
            <p:cNvSpPr txBox="1"/>
            <p:nvPr/>
          </p:nvSpPr>
          <p:spPr>
            <a:xfrm>
              <a:off x="360971" y="282584"/>
              <a:ext cx="139361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был печальный опыт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3" name="Пузырек для мыслей: облако 8"/>
          <p:cNvGrpSpPr/>
          <p:nvPr/>
        </p:nvGrpSpPr>
        <p:grpSpPr>
          <a:xfrm>
            <a:off x="3581612" y="1632055"/>
            <a:ext cx="2163106" cy="2337973"/>
            <a:chOff x="0" y="0"/>
            <a:chExt cx="2163104" cy="2337971"/>
          </a:xfrm>
        </p:grpSpPr>
        <p:grpSp>
          <p:nvGrpSpPr>
            <p:cNvPr id="291" name="Group"/>
            <p:cNvGrpSpPr/>
            <p:nvPr/>
          </p:nvGrpSpPr>
          <p:grpSpPr>
            <a:xfrm>
              <a:off x="-1" y="-1"/>
              <a:ext cx="2163106" cy="2337973"/>
              <a:chOff x="0" y="0"/>
              <a:chExt cx="2163104" cy="2337971"/>
            </a:xfrm>
          </p:grpSpPr>
          <p:sp>
            <p:nvSpPr>
              <p:cNvPr id="286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7" name="Circle"/>
              <p:cNvSpPr/>
              <p:nvPr/>
            </p:nvSpPr>
            <p:spPr>
              <a:xfrm>
                <a:off x="1409216" y="1331698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649696" y="1832373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867214" y="2281965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0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92" name="теряет данные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теряет данные</a:t>
              </a:r>
            </a:p>
          </p:txBody>
        </p:sp>
      </p:grpSp>
      <p:sp>
        <p:nvSpPr>
          <p:cNvPr id="294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pic>
        <p:nvPicPr>
          <p:cNvPr id="295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607" y="3501008"/>
            <a:ext cx="1884785" cy="188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3" name="Пузырек для мыслей: облако 6"/>
          <p:cNvGrpSpPr/>
          <p:nvPr/>
        </p:nvGrpSpPr>
        <p:grpSpPr>
          <a:xfrm>
            <a:off x="6526216" y="1480208"/>
            <a:ext cx="2163106" cy="2458291"/>
            <a:chOff x="0" y="0"/>
            <a:chExt cx="2163104" cy="2458289"/>
          </a:xfrm>
        </p:grpSpPr>
        <p:grpSp>
          <p:nvGrpSpPr>
            <p:cNvPr id="301" name="Group"/>
            <p:cNvGrpSpPr/>
            <p:nvPr/>
          </p:nvGrpSpPr>
          <p:grpSpPr>
            <a:xfrm>
              <a:off x="-1" y="-1"/>
              <a:ext cx="2163106" cy="2458291"/>
              <a:chOff x="0" y="0"/>
              <a:chExt cx="2163104" cy="2458289"/>
            </a:xfrm>
          </p:grpSpPr>
          <p:sp>
            <p:nvSpPr>
              <p:cNvPr id="296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549132" y="1371287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335995" y="1912126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146691" y="2402283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0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02" name="нет транзакций"/>
            <p:cNvSpPr txBox="1"/>
            <p:nvPr/>
          </p:nvSpPr>
          <p:spPr>
            <a:xfrm>
              <a:off x="345284" y="231429"/>
              <a:ext cx="1319718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нет транзакций</a:t>
              </a:r>
            </a:p>
          </p:txBody>
        </p:sp>
      </p:grpSp>
      <p:grpSp>
        <p:nvGrpSpPr>
          <p:cNvPr id="311" name="Пузырек для мыслей: облако 5"/>
          <p:cNvGrpSpPr/>
          <p:nvPr/>
        </p:nvGrpSpPr>
        <p:grpSpPr>
          <a:xfrm>
            <a:off x="6742240" y="2640167"/>
            <a:ext cx="2163106" cy="1465683"/>
            <a:chOff x="0" y="0"/>
            <a:chExt cx="2163104" cy="1465682"/>
          </a:xfrm>
        </p:grpSpPr>
        <p:grpSp>
          <p:nvGrpSpPr>
            <p:cNvPr id="309" name="Group"/>
            <p:cNvGrpSpPr/>
            <p:nvPr/>
          </p:nvGrpSpPr>
          <p:grpSpPr>
            <a:xfrm>
              <a:off x="-1" y="-1"/>
              <a:ext cx="2163106" cy="1465684"/>
              <a:chOff x="0" y="0"/>
              <a:chExt cx="2163104" cy="1465682"/>
            </a:xfrm>
          </p:grpSpPr>
          <p:sp>
            <p:nvSpPr>
              <p:cNvPr id="304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470117" y="1026544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338206" y="1239282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42951" y="1409676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8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10" name="течёт память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течёт память</a:t>
              </a:r>
            </a:p>
          </p:txBody>
        </p:sp>
      </p:grpSp>
      <p:grpSp>
        <p:nvGrpSpPr>
          <p:cNvPr id="319" name="Пузырек для мыслей: облако 7"/>
          <p:cNvGrpSpPr/>
          <p:nvPr/>
        </p:nvGrpSpPr>
        <p:grpSpPr>
          <a:xfrm>
            <a:off x="4957392" y="2082454"/>
            <a:ext cx="2276376" cy="1771824"/>
            <a:chOff x="0" y="0"/>
            <a:chExt cx="2276375" cy="1771822"/>
          </a:xfrm>
        </p:grpSpPr>
        <p:grpSp>
          <p:nvGrpSpPr>
            <p:cNvPr id="317" name="Group"/>
            <p:cNvGrpSpPr/>
            <p:nvPr/>
          </p:nvGrpSpPr>
          <p:grpSpPr>
            <a:xfrm>
              <a:off x="-1" y="-1"/>
              <a:ext cx="2276376" cy="1771824"/>
              <a:chOff x="0" y="0"/>
              <a:chExt cx="2276375" cy="1771822"/>
            </a:xfrm>
          </p:grpSpPr>
          <p:sp>
            <p:nvSpPr>
              <p:cNvPr id="312" name="Shape"/>
              <p:cNvSpPr/>
              <p:nvPr/>
            </p:nvSpPr>
            <p:spPr>
              <a:xfrm>
                <a:off x="0" y="0"/>
                <a:ext cx="2276375" cy="111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1041175" y="1208272"/>
                <a:ext cx="186021" cy="186021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1070693" y="1490046"/>
                <a:ext cx="124015" cy="124015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1100580" y="1709816"/>
                <a:ext cx="62007" cy="62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6" name="Shape"/>
              <p:cNvSpPr/>
              <p:nvPr/>
            </p:nvSpPr>
            <p:spPr>
              <a:xfrm>
                <a:off x="115589" y="56864"/>
                <a:ext cx="2085920" cy="949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18" name="был печальный опыт"/>
            <p:cNvSpPr txBox="1"/>
            <p:nvPr/>
          </p:nvSpPr>
          <p:spPr>
            <a:xfrm>
              <a:off x="360971" y="282584"/>
              <a:ext cx="139361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был печальный опыт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9" name="Пузырек для мыслей: облако 9"/>
          <p:cNvGrpSpPr/>
          <p:nvPr/>
        </p:nvGrpSpPr>
        <p:grpSpPr>
          <a:xfrm>
            <a:off x="3574299" y="2738008"/>
            <a:ext cx="2163106" cy="1393493"/>
            <a:chOff x="0" y="0"/>
            <a:chExt cx="2163104" cy="1393491"/>
          </a:xfrm>
        </p:grpSpPr>
        <p:grpSp>
          <p:nvGrpSpPr>
            <p:cNvPr id="327" name="Group"/>
            <p:cNvGrpSpPr/>
            <p:nvPr/>
          </p:nvGrpSpPr>
          <p:grpSpPr>
            <a:xfrm>
              <a:off x="-1" y="0"/>
              <a:ext cx="2163106" cy="1393492"/>
              <a:chOff x="0" y="0"/>
              <a:chExt cx="2163104" cy="1393491"/>
            </a:xfrm>
          </p:grpSpPr>
          <p:sp>
            <p:nvSpPr>
              <p:cNvPr id="322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1469479" y="1005200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1625695" y="1193194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1746888" y="1337485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6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8" name="она на JS написана!"/>
            <p:cNvSpPr txBox="1"/>
            <p:nvPr/>
          </p:nvSpPr>
          <p:spPr>
            <a:xfrm>
              <a:off x="345284" y="231429"/>
              <a:ext cx="1319718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она на </a:t>
              </a:r>
              <a:r>
                <a:t>JS </a:t>
              </a:r>
              <a:r>
                <a:t>написана!</a:t>
              </a:r>
            </a:p>
          </p:txBody>
        </p:sp>
      </p:grpSp>
      <p:grpSp>
        <p:nvGrpSpPr>
          <p:cNvPr id="337" name="Пузырек для мыслей: облако 8"/>
          <p:cNvGrpSpPr/>
          <p:nvPr/>
        </p:nvGrpSpPr>
        <p:grpSpPr>
          <a:xfrm>
            <a:off x="3581612" y="1632055"/>
            <a:ext cx="2163106" cy="2337973"/>
            <a:chOff x="0" y="0"/>
            <a:chExt cx="2163104" cy="2337971"/>
          </a:xfrm>
        </p:grpSpPr>
        <p:grpSp>
          <p:nvGrpSpPr>
            <p:cNvPr id="335" name="Group"/>
            <p:cNvGrpSpPr/>
            <p:nvPr/>
          </p:nvGrpSpPr>
          <p:grpSpPr>
            <a:xfrm>
              <a:off x="-1" y="-1"/>
              <a:ext cx="2163106" cy="2337973"/>
              <a:chOff x="0" y="0"/>
              <a:chExt cx="2163104" cy="2337971"/>
            </a:xfrm>
          </p:grpSpPr>
          <p:sp>
            <p:nvSpPr>
              <p:cNvPr id="330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1" name="Circle"/>
              <p:cNvSpPr/>
              <p:nvPr/>
            </p:nvSpPr>
            <p:spPr>
              <a:xfrm>
                <a:off x="1409216" y="1331698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2" name="Circle"/>
              <p:cNvSpPr/>
              <p:nvPr/>
            </p:nvSpPr>
            <p:spPr>
              <a:xfrm>
                <a:off x="1649696" y="1832373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3" name="Circle"/>
              <p:cNvSpPr/>
              <p:nvPr/>
            </p:nvSpPr>
            <p:spPr>
              <a:xfrm>
                <a:off x="1867214" y="2281965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4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36" name="теряет данные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теряет данные</a:t>
              </a:r>
            </a:p>
          </p:txBody>
        </p:sp>
      </p:grpSp>
      <p:sp>
        <p:nvSpPr>
          <p:cNvPr id="338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pic>
        <p:nvPicPr>
          <p:cNvPr id="33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607" y="3501008"/>
            <a:ext cx="1884785" cy="18847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7" name="Пузырек для мыслей: облако 6"/>
          <p:cNvGrpSpPr/>
          <p:nvPr/>
        </p:nvGrpSpPr>
        <p:grpSpPr>
          <a:xfrm>
            <a:off x="6526216" y="1480208"/>
            <a:ext cx="2163106" cy="2458291"/>
            <a:chOff x="0" y="0"/>
            <a:chExt cx="2163104" cy="2458289"/>
          </a:xfrm>
        </p:grpSpPr>
        <p:grpSp>
          <p:nvGrpSpPr>
            <p:cNvPr id="345" name="Group"/>
            <p:cNvGrpSpPr/>
            <p:nvPr/>
          </p:nvGrpSpPr>
          <p:grpSpPr>
            <a:xfrm>
              <a:off x="-1" y="-1"/>
              <a:ext cx="2163106" cy="2458291"/>
              <a:chOff x="0" y="0"/>
              <a:chExt cx="2163104" cy="2458289"/>
            </a:xfrm>
          </p:grpSpPr>
          <p:sp>
            <p:nvSpPr>
              <p:cNvPr id="340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1" name="Circle"/>
              <p:cNvSpPr/>
              <p:nvPr/>
            </p:nvSpPr>
            <p:spPr>
              <a:xfrm>
                <a:off x="549132" y="1371287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2" name="Circle"/>
              <p:cNvSpPr/>
              <p:nvPr/>
            </p:nvSpPr>
            <p:spPr>
              <a:xfrm>
                <a:off x="335995" y="1912126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3" name="Circle"/>
              <p:cNvSpPr/>
              <p:nvPr/>
            </p:nvSpPr>
            <p:spPr>
              <a:xfrm>
                <a:off x="146691" y="2402283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46" name="нет транзакций"/>
            <p:cNvSpPr txBox="1"/>
            <p:nvPr/>
          </p:nvSpPr>
          <p:spPr>
            <a:xfrm>
              <a:off x="345284" y="231429"/>
              <a:ext cx="1319718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нет транзакций</a:t>
              </a:r>
            </a:p>
          </p:txBody>
        </p:sp>
      </p:grpSp>
      <p:grpSp>
        <p:nvGrpSpPr>
          <p:cNvPr id="355" name="Пузырек для мыслей: облако 5"/>
          <p:cNvGrpSpPr/>
          <p:nvPr/>
        </p:nvGrpSpPr>
        <p:grpSpPr>
          <a:xfrm>
            <a:off x="6742240" y="2640167"/>
            <a:ext cx="2163106" cy="1465683"/>
            <a:chOff x="0" y="0"/>
            <a:chExt cx="2163104" cy="1465682"/>
          </a:xfrm>
        </p:grpSpPr>
        <p:grpSp>
          <p:nvGrpSpPr>
            <p:cNvPr id="353" name="Group"/>
            <p:cNvGrpSpPr/>
            <p:nvPr/>
          </p:nvGrpSpPr>
          <p:grpSpPr>
            <a:xfrm>
              <a:off x="-1" y="-1"/>
              <a:ext cx="2163106" cy="1465684"/>
              <a:chOff x="0" y="0"/>
              <a:chExt cx="2163104" cy="1465682"/>
            </a:xfrm>
          </p:grpSpPr>
          <p:sp>
            <p:nvSpPr>
              <p:cNvPr id="348" name="Shape"/>
              <p:cNvSpPr/>
              <p:nvPr/>
            </p:nvSpPr>
            <p:spPr>
              <a:xfrm>
                <a:off x="0" y="0"/>
                <a:ext cx="2163105" cy="101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9" name="Circle"/>
              <p:cNvSpPr/>
              <p:nvPr/>
            </p:nvSpPr>
            <p:spPr>
              <a:xfrm>
                <a:off x="470117" y="1026544"/>
                <a:ext cx="168019" cy="168019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0" name="Circle"/>
              <p:cNvSpPr/>
              <p:nvPr/>
            </p:nvSpPr>
            <p:spPr>
              <a:xfrm>
                <a:off x="338206" y="1239282"/>
                <a:ext cx="112013" cy="112013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1" name="Circle"/>
              <p:cNvSpPr/>
              <p:nvPr/>
            </p:nvSpPr>
            <p:spPr>
              <a:xfrm>
                <a:off x="242951" y="1409676"/>
                <a:ext cx="56007" cy="56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2" name="Shape"/>
              <p:cNvSpPr/>
              <p:nvPr/>
            </p:nvSpPr>
            <p:spPr>
              <a:xfrm>
                <a:off x="109837" y="51361"/>
                <a:ext cx="1982127" cy="857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54" name="течёт память"/>
            <p:cNvSpPr txBox="1"/>
            <p:nvPr/>
          </p:nvSpPr>
          <p:spPr>
            <a:xfrm>
              <a:off x="345284" y="333029"/>
              <a:ext cx="1319718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течёт память</a:t>
              </a:r>
            </a:p>
          </p:txBody>
        </p:sp>
      </p:grpSp>
      <p:grpSp>
        <p:nvGrpSpPr>
          <p:cNvPr id="363" name="Пузырек для мыслей: облако 7"/>
          <p:cNvGrpSpPr/>
          <p:nvPr/>
        </p:nvGrpSpPr>
        <p:grpSpPr>
          <a:xfrm>
            <a:off x="4957392" y="2082454"/>
            <a:ext cx="2276376" cy="1771824"/>
            <a:chOff x="0" y="0"/>
            <a:chExt cx="2276375" cy="1771822"/>
          </a:xfrm>
        </p:grpSpPr>
        <p:grpSp>
          <p:nvGrpSpPr>
            <p:cNvPr id="361" name="Group"/>
            <p:cNvGrpSpPr/>
            <p:nvPr/>
          </p:nvGrpSpPr>
          <p:grpSpPr>
            <a:xfrm>
              <a:off x="-1" y="-1"/>
              <a:ext cx="2276376" cy="1771824"/>
              <a:chOff x="0" y="0"/>
              <a:chExt cx="2276375" cy="1771822"/>
            </a:xfrm>
          </p:grpSpPr>
          <p:sp>
            <p:nvSpPr>
              <p:cNvPr id="356" name="Shape"/>
              <p:cNvSpPr/>
              <p:nvPr/>
            </p:nvSpPr>
            <p:spPr>
              <a:xfrm>
                <a:off x="0" y="0"/>
                <a:ext cx="2276375" cy="111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7" name="Circle"/>
              <p:cNvSpPr/>
              <p:nvPr/>
            </p:nvSpPr>
            <p:spPr>
              <a:xfrm>
                <a:off x="1041175" y="1208272"/>
                <a:ext cx="186021" cy="186021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8" name="Circle"/>
              <p:cNvSpPr/>
              <p:nvPr/>
            </p:nvSpPr>
            <p:spPr>
              <a:xfrm>
                <a:off x="1070693" y="1490046"/>
                <a:ext cx="124015" cy="124015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9" name="Circle"/>
              <p:cNvSpPr/>
              <p:nvPr/>
            </p:nvSpPr>
            <p:spPr>
              <a:xfrm>
                <a:off x="1100580" y="1709816"/>
                <a:ext cx="62007" cy="62007"/>
              </a:xfrm>
              <a:prstGeom prst="ellipse">
                <a:avLst/>
              </a:prstGeom>
              <a:solidFill>
                <a:schemeClr val="accent1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0" name="Shape"/>
              <p:cNvSpPr/>
              <p:nvPr/>
            </p:nvSpPr>
            <p:spPr>
              <a:xfrm>
                <a:off x="115589" y="56864"/>
                <a:ext cx="2085920" cy="949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62" name="был печальный опыт"/>
            <p:cNvSpPr txBox="1"/>
            <p:nvPr/>
          </p:nvSpPr>
          <p:spPr>
            <a:xfrm>
              <a:off x="360971" y="282584"/>
              <a:ext cx="139361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был печальный опыт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sp>
        <p:nvSpPr>
          <p:cNvPr id="367" name="Прямоугольник 1"/>
          <p:cNvSpPr txBox="1"/>
          <p:nvPr/>
        </p:nvSpPr>
        <p:spPr>
          <a:xfrm>
            <a:off x="3333407" y="2047780"/>
            <a:ext cx="5813218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Плюсы для </a:t>
            </a:r>
            <a:r>
              <a:t>MongoDB</a:t>
            </a:r>
            <a:r>
              <a:t>: </a:t>
            </a:r>
          </a:p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сохранение за 1 операцию</a:t>
            </a:r>
          </a:p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поиск возвращает корневой документ</a:t>
            </a:r>
          </a:p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Плюсы для PG:</a:t>
            </a:r>
          </a:p>
          <a:p>
            <a:pPr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большой объем хранения json\jsonb</a:t>
            </a:r>
          </a:p>
        </p:txBody>
      </p:sp>
      <p:sp>
        <p:nvSpPr>
          <p:cNvPr id="368" name="Google Shape;133;p2"/>
          <p:cNvSpPr txBox="1"/>
          <p:nvPr/>
        </p:nvSpPr>
        <p:spPr>
          <a:xfrm>
            <a:off x="3432424" y="1250651"/>
            <a:ext cx="5327152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ВЛОЖЕННЫЕ ДОКУМЕНТЫ</a:t>
            </a:r>
          </a:p>
        </p:txBody>
      </p:sp>
      <p:pic>
        <p:nvPicPr>
          <p:cNvPr id="369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3675" y="3933056"/>
            <a:ext cx="8704649" cy="1477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rcRect l="3379" t="7989" r="3378" b="6206"/>
          <a:stretch>
            <a:fillRect/>
          </a:stretch>
        </p:blipFill>
        <p:spPr>
          <a:xfrm>
            <a:off x="3191803" y="3606496"/>
            <a:ext cx="5808394" cy="1834737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sp>
        <p:nvSpPr>
          <p:cNvPr id="376" name="Прямоугольник 1"/>
          <p:cNvSpPr txBox="1"/>
          <p:nvPr/>
        </p:nvSpPr>
        <p:spPr>
          <a:xfrm>
            <a:off x="3333408" y="2026467"/>
            <a:ext cx="6677313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Плюсы для </a:t>
            </a:r>
            <a:r>
              <a:t>MongoDB</a:t>
            </a:r>
            <a:r>
              <a:t>:</a:t>
            </a:r>
          </a:p>
          <a:p>
            <a: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простое добавление зависимости</a:t>
            </a:r>
          </a:p>
          <a:p>
            <a: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поиск возвращает _id всех зависимостей</a:t>
            </a:r>
          </a:p>
          <a:p>
            <a: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- просто сделать связь многие-ко-многим</a:t>
            </a:r>
            <a:r>
              <a:t> (</a:t>
            </a:r>
            <a:r>
              <a:t>микросекунды</a:t>
            </a:r>
            <a:r>
              <a:t>)</a:t>
            </a:r>
          </a:p>
        </p:txBody>
      </p:sp>
      <p:sp>
        <p:nvSpPr>
          <p:cNvPr id="377" name="Google Shape;133;p2"/>
          <p:cNvSpPr txBox="1"/>
          <p:nvPr/>
        </p:nvSpPr>
        <p:spPr>
          <a:xfrm>
            <a:off x="3531435" y="1166207"/>
            <a:ext cx="5129131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ДОКУМЕНТЫ СО ССЫЛКОЙ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sp>
        <p:nvSpPr>
          <p:cNvPr id="383" name="Google Shape;133;p2"/>
          <p:cNvSpPr txBox="1"/>
          <p:nvPr/>
        </p:nvSpPr>
        <p:spPr>
          <a:xfrm>
            <a:off x="3711455" y="2799663"/>
            <a:ext cx="4769091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marL="571500" indent="-571500">
              <a:buClr>
                <a:srgbClr val="000000"/>
              </a:buClr>
              <a:buSzPct val="100000"/>
              <a:buFont typeface="Arial"/>
              <a:buChar char="•"/>
              <a:defRPr b="1" sz="4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REPLICATION</a:t>
            </a:r>
          </a:p>
          <a:p>
            <a:pPr marL="571500" indent="-571500">
              <a:buClr>
                <a:srgbClr val="000000"/>
              </a:buClr>
              <a:buSzPct val="100000"/>
              <a:buFont typeface="Arial"/>
              <a:buChar char="•"/>
              <a:defRPr b="1" sz="4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SHARDING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Google Shape;122;p1"/>
          <p:cNvSpPr txBox="1"/>
          <p:nvPr/>
        </p:nvSpPr>
        <p:spPr>
          <a:xfrm>
            <a:off x="6813332" y="3423167"/>
            <a:ext cx="3428271" cy="903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r">
              <a:lnSpc>
                <a:spcPct val="150000"/>
              </a:lnSpc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Елисеев Дмитрий</a:t>
            </a:r>
          </a:p>
          <a:p>
            <a:pPr algn="r">
              <a:lnSpc>
                <a:spcPct val="150000"/>
              </a:lnSpc>
              <a:defRPr sz="1800">
                <a:solidFill>
                  <a:srgbClr val="009AA6"/>
                </a:solidFill>
              </a:defRPr>
            </a:pPr>
            <a:r>
              <a:t>Database Lead, STC Group</a:t>
            </a:r>
          </a:p>
        </p:txBody>
      </p:sp>
      <p:pic>
        <p:nvPicPr>
          <p:cNvPr id="162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8760" y="1478951"/>
            <a:ext cx="3888433" cy="3888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Google Shape;133;p2"/>
          <p:cNvSpPr txBox="1"/>
          <p:nvPr/>
        </p:nvSpPr>
        <p:spPr>
          <a:xfrm>
            <a:off x="8878029" y="479607"/>
            <a:ext cx="163674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ЛИМБ</a:t>
            </a:r>
          </a:p>
        </p:txBody>
      </p:sp>
      <p:sp>
        <p:nvSpPr>
          <p:cNvPr id="387" name="Google Shape;133;p2"/>
          <p:cNvSpPr txBox="1"/>
          <p:nvPr/>
        </p:nvSpPr>
        <p:spPr>
          <a:xfrm>
            <a:off x="3603443" y="1340767"/>
            <a:ext cx="4985115" cy="63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3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ЛИЦЕНЗИРОВАНИЕ</a:t>
            </a:r>
          </a:p>
        </p:txBody>
      </p:sp>
      <p:sp>
        <p:nvSpPr>
          <p:cNvPr id="388" name="TextBox 5"/>
          <p:cNvSpPr txBox="1"/>
          <p:nvPr/>
        </p:nvSpPr>
        <p:spPr>
          <a:xfrm>
            <a:off x="3521450" y="2613392"/>
            <a:ext cx="5108041" cy="1608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ранее </a:t>
            </a:r>
            <a:r>
              <a:t>GNU AGPL (</a:t>
            </a:r>
            <a:r>
              <a:t>СУБД) 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Server Side Public License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есть платная поддержка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393" name="TextBox 3"/>
          <p:cNvSpPr txBox="1"/>
          <p:nvPr/>
        </p:nvSpPr>
        <p:spPr>
          <a:xfrm>
            <a:off x="2325295" y="2103289"/>
            <a:ext cx="3724985" cy="2904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Google Shape;133;p2"/>
          <p:cNvSpPr txBox="1"/>
          <p:nvPr/>
        </p:nvSpPr>
        <p:spPr>
          <a:xfrm>
            <a:off x="8085941" y="479607"/>
            <a:ext cx="242883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СЛАДОСТРАСТИЕ</a:t>
            </a:r>
          </a:p>
        </p:txBody>
      </p:sp>
      <p:sp>
        <p:nvSpPr>
          <p:cNvPr id="397" name="Google Shape;133;p2"/>
          <p:cNvSpPr txBox="1"/>
          <p:nvPr/>
        </p:nvSpPr>
        <p:spPr>
          <a:xfrm>
            <a:off x="4593552" y="1378240"/>
            <a:ext cx="3004895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ETL</a:t>
            </a:r>
          </a:p>
        </p:txBody>
      </p:sp>
      <p:grpSp>
        <p:nvGrpSpPr>
          <p:cNvPr id="400" name="Прямоугольник 1"/>
          <p:cNvGrpSpPr/>
          <p:nvPr/>
        </p:nvGrpSpPr>
        <p:grpSpPr>
          <a:xfrm>
            <a:off x="1692311" y="2348880"/>
            <a:ext cx="2399498" cy="2332570"/>
            <a:chOff x="0" y="0"/>
            <a:chExt cx="2399496" cy="2332569"/>
          </a:xfrm>
        </p:grpSpPr>
        <p:sp>
          <p:nvSpPr>
            <p:cNvPr id="398" name="Rectangle"/>
            <p:cNvSpPr/>
            <p:nvPr/>
          </p:nvSpPr>
          <p:spPr>
            <a:xfrm>
              <a:off x="0" y="-1"/>
              <a:ext cx="2399497" cy="2332571"/>
            </a:xfrm>
            <a:prstGeom prst="rect">
              <a:avLst/>
            </a:prstGeom>
            <a:solidFill>
              <a:srgbClr val="92D050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99" name="EXTRACT"/>
            <p:cNvSpPr txBox="1"/>
            <p:nvPr/>
          </p:nvSpPr>
          <p:spPr>
            <a:xfrm>
              <a:off x="45720" y="936414"/>
              <a:ext cx="2308057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009AA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EXTRACT</a:t>
              </a:r>
            </a:p>
          </p:txBody>
        </p:sp>
      </p:grpSp>
      <p:grpSp>
        <p:nvGrpSpPr>
          <p:cNvPr id="403" name="Прямоугольник 5"/>
          <p:cNvGrpSpPr/>
          <p:nvPr/>
        </p:nvGrpSpPr>
        <p:grpSpPr>
          <a:xfrm>
            <a:off x="4896251" y="2348880"/>
            <a:ext cx="2399498" cy="2332570"/>
            <a:chOff x="0" y="0"/>
            <a:chExt cx="2399496" cy="2332569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2399497" cy="2332571"/>
            </a:xfrm>
            <a:prstGeom prst="rect">
              <a:avLst/>
            </a:prstGeom>
            <a:solidFill>
              <a:srgbClr val="92D050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2" name="TRANSFORM"/>
            <p:cNvSpPr txBox="1"/>
            <p:nvPr/>
          </p:nvSpPr>
          <p:spPr>
            <a:xfrm>
              <a:off x="45720" y="936414"/>
              <a:ext cx="2308057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009AA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TRANSFORM</a:t>
              </a:r>
            </a:p>
          </p:txBody>
        </p:sp>
      </p:grpSp>
      <p:grpSp>
        <p:nvGrpSpPr>
          <p:cNvPr id="406" name="Прямоугольник 7"/>
          <p:cNvGrpSpPr/>
          <p:nvPr/>
        </p:nvGrpSpPr>
        <p:grpSpPr>
          <a:xfrm>
            <a:off x="8100607" y="2348881"/>
            <a:ext cx="2399498" cy="2332570"/>
            <a:chOff x="0" y="0"/>
            <a:chExt cx="2399496" cy="2332569"/>
          </a:xfrm>
        </p:grpSpPr>
        <p:sp>
          <p:nvSpPr>
            <p:cNvPr id="404" name="Rectangle"/>
            <p:cNvSpPr/>
            <p:nvPr/>
          </p:nvSpPr>
          <p:spPr>
            <a:xfrm>
              <a:off x="0" y="-1"/>
              <a:ext cx="2399497" cy="2332571"/>
            </a:xfrm>
            <a:prstGeom prst="rect">
              <a:avLst/>
            </a:prstGeom>
            <a:solidFill>
              <a:srgbClr val="92D050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05" name="LOAD"/>
            <p:cNvSpPr txBox="1"/>
            <p:nvPr/>
          </p:nvSpPr>
          <p:spPr>
            <a:xfrm>
              <a:off x="45720" y="936414"/>
              <a:ext cx="2308057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400">
                  <a:solidFill>
                    <a:srgbClr val="009AA6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pPr/>
              <a:r>
                <a:t>LOAD</a:t>
              </a:r>
            </a:p>
          </p:txBody>
        </p:sp>
      </p:grpSp>
      <p:sp>
        <p:nvSpPr>
          <p:cNvPr id="409" name="Прямая со стрелкой 4"/>
          <p:cNvSpPr/>
          <p:nvPr/>
        </p:nvSpPr>
        <p:spPr>
          <a:xfrm>
            <a:off x="4104517" y="3515164"/>
            <a:ext cx="77903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chemeClr val="accent3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10" name="Прямая со стрелкой 9"/>
          <p:cNvSpPr/>
          <p:nvPr/>
        </p:nvSpPr>
        <p:spPr>
          <a:xfrm>
            <a:off x="7308457" y="3515164"/>
            <a:ext cx="779451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chemeClr val="accent3"/>
            </a:solidFill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3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415" name="TextBox 3"/>
          <p:cNvSpPr txBox="1"/>
          <p:nvPr/>
        </p:nvSpPr>
        <p:spPr>
          <a:xfrm>
            <a:off x="2325295" y="2122339"/>
            <a:ext cx="3724985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b="1" sz="11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Google Shape;133;p2"/>
          <p:cNvSpPr txBox="1"/>
          <p:nvPr/>
        </p:nvSpPr>
        <p:spPr>
          <a:xfrm>
            <a:off x="8085941" y="479607"/>
            <a:ext cx="2428832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ЧРЕВОУГОДИЕ</a:t>
            </a:r>
          </a:p>
        </p:txBody>
      </p:sp>
      <p:sp>
        <p:nvSpPr>
          <p:cNvPr id="419" name="Google Shape;133;p2"/>
          <p:cNvSpPr txBox="1"/>
          <p:nvPr/>
        </p:nvSpPr>
        <p:spPr>
          <a:xfrm>
            <a:off x="4593552" y="2348880"/>
            <a:ext cx="3004895" cy="14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4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LIVE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2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424" name="TextBox 3"/>
          <p:cNvSpPr txBox="1"/>
          <p:nvPr/>
        </p:nvSpPr>
        <p:spPr>
          <a:xfrm>
            <a:off x="2325295" y="2122339"/>
            <a:ext cx="3652977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7" name="Google Shape;133;p2"/>
          <p:cNvSpPr txBox="1"/>
          <p:nvPr/>
        </p:nvSpPr>
        <p:spPr>
          <a:xfrm>
            <a:off x="8517990" y="479607"/>
            <a:ext cx="1996783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ЖАДНОСТЬ</a:t>
            </a:r>
          </a:p>
        </p:txBody>
      </p:sp>
      <p:pic>
        <p:nvPicPr>
          <p:cNvPr id="428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613" y="1052736"/>
            <a:ext cx="10396774" cy="506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3" name="Google Shape;133;p2"/>
          <p:cNvSpPr txBox="1"/>
          <p:nvPr/>
        </p:nvSpPr>
        <p:spPr>
          <a:xfrm>
            <a:off x="8517990" y="479607"/>
            <a:ext cx="1996783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ЖАДНОСТЬ</a:t>
            </a:r>
          </a:p>
        </p:txBody>
      </p:sp>
      <p:pic>
        <p:nvPicPr>
          <p:cNvPr id="43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13601" r="0" b="13601"/>
          <a:stretch>
            <a:fillRect/>
          </a:stretch>
        </p:blipFill>
        <p:spPr>
          <a:xfrm>
            <a:off x="1524000" y="1988840"/>
            <a:ext cx="9144000" cy="374441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НИКАКОГО ВОЛШЕБСТВА НЕ СУЩЕСТВУЕТ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8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440" name="TextBox 3"/>
          <p:cNvSpPr txBox="1"/>
          <p:nvPr/>
        </p:nvSpPr>
        <p:spPr>
          <a:xfrm>
            <a:off x="2325295" y="2122339"/>
            <a:ext cx="3580969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3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44" name="Google Shape;133;p2"/>
          <p:cNvSpPr txBox="1"/>
          <p:nvPr/>
        </p:nvSpPr>
        <p:spPr>
          <a:xfrm>
            <a:off x="2397308" y="1268759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REPLICASET</a:t>
            </a:r>
          </a:p>
        </p:txBody>
      </p:sp>
      <p:pic>
        <p:nvPicPr>
          <p:cNvPr id="445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1552" y="2015659"/>
            <a:ext cx="4248896" cy="347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Google Shape;122;p1"/>
          <p:cNvSpPr txBox="1"/>
          <p:nvPr/>
        </p:nvSpPr>
        <p:spPr>
          <a:xfrm>
            <a:off x="1749236" y="3429000"/>
            <a:ext cx="3428271" cy="903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150000"/>
              </a:lnSpc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Щербаков Роман</a:t>
            </a:r>
          </a:p>
          <a:p>
            <a:pPr>
              <a:lnSpc>
                <a:spcPct val="150000"/>
              </a:lnSpc>
              <a:defRPr sz="1800">
                <a:solidFill>
                  <a:srgbClr val="009AA6"/>
                </a:solidFill>
              </a:defRPr>
            </a:pPr>
            <a:r>
              <a:t>Software engineer, STC Group</a:t>
            </a:r>
          </a:p>
        </p:txBody>
      </p:sp>
      <p:pic>
        <p:nvPicPr>
          <p:cNvPr id="168" name="Рисунок 1" descr="Рисунок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9748" y="1484783"/>
            <a:ext cx="3888433" cy="3888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8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49" name="Прямоугольник 2"/>
          <p:cNvSpPr txBox="1"/>
          <p:nvPr/>
        </p:nvSpPr>
        <p:spPr>
          <a:xfrm>
            <a:off x="813127" y="994621"/>
            <a:ext cx="8981570" cy="506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"3.1"</a:t>
            </a:r>
            <a:endParaRPr>
              <a:solidFill>
                <a:srgbClr val="D4D4D4"/>
              </a:solidFill>
            </a:endParaRPr>
          </a:p>
          <a:p>
            <a:pPr>
              <a:defRPr b="1" sz="12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services</a:t>
            </a:r>
            <a:r>
              <a:rPr>
                <a:solidFill>
                  <a:srgbClr val="D4D4D4"/>
                </a:solidFill>
              </a:rPr>
              <a:t>:</a:t>
            </a:r>
            <a:endParaRPr>
              <a:solidFill>
                <a:srgbClr val="D4D4D4"/>
              </a:solidFill>
            </a:endParaRP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 </a:t>
            </a:r>
            <a:r>
              <a:rPr>
                <a:solidFill>
                  <a:srgbClr val="1F497D"/>
                </a:solidFill>
              </a:rPr>
              <a:t>mongo1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mongo_rs1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ports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- </a:t>
            </a:r>
            <a:r>
              <a:rPr>
                <a:solidFill>
                  <a:srgbClr val="CE9178"/>
                </a:solidFill>
              </a:rPr>
              <a:t>27018:27017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entrypoint</a:t>
            </a:r>
            <a:r>
              <a:t>: [</a:t>
            </a:r>
            <a:r>
              <a:rPr>
                <a:solidFill>
                  <a:srgbClr val="CE9178"/>
                </a:solidFill>
              </a:rPr>
              <a:t>"/usr/bin/mongod"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"--bind_ip_all"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"--replSet"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"rs0"</a:t>
            </a:r>
            <a:r>
              <a:t>]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 </a:t>
            </a:r>
            <a:r>
              <a:rPr>
                <a:solidFill>
                  <a:srgbClr val="1F497D"/>
                </a:solidFill>
              </a:rPr>
              <a:t>mongo2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mongo_rs2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ports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- </a:t>
            </a:r>
            <a:r>
              <a:rPr>
                <a:solidFill>
                  <a:srgbClr val="CE9178"/>
                </a:solidFill>
              </a:rPr>
              <a:t>27019:27017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entrypoint</a:t>
            </a:r>
            <a:r>
              <a:t>: [</a:t>
            </a:r>
            <a:r>
              <a:rPr>
                <a:solidFill>
                  <a:srgbClr val="CE9178"/>
                </a:solidFill>
              </a:rPr>
              <a:t>"/usr/bin/mongod"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"--bind_ip_all"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"--replSet"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"rs0"</a:t>
            </a:r>
            <a:r>
              <a:t>]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</a:t>
            </a:r>
            <a:r>
              <a:rPr>
                <a:solidFill>
                  <a:srgbClr val="1F497D"/>
                </a:solidFill>
              </a:rPr>
              <a:t>mongo3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mongo_rs3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ports</a:t>
            </a:r>
            <a:r>
              <a:t>: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- </a:t>
            </a:r>
            <a:r>
              <a:rPr>
                <a:solidFill>
                  <a:srgbClr val="CE9178"/>
                </a:solidFill>
              </a:rPr>
              <a:t>27020:27017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entrypoint</a:t>
            </a:r>
            <a:r>
              <a:t>: [</a:t>
            </a:r>
            <a:r>
              <a:rPr>
                <a:solidFill>
                  <a:srgbClr val="CE9178"/>
                </a:solidFill>
              </a:rPr>
              <a:t>"/usr/bin/mongod"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"--bind_ip_all"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"--replSet"</a:t>
            </a:r>
            <a:r>
              <a:t>, </a:t>
            </a:r>
            <a:r>
              <a:rPr>
                <a:solidFill>
                  <a:srgbClr val="CE9178"/>
                </a:solidFill>
              </a:rPr>
              <a:t>"rs0"</a:t>
            </a:r>
            <a:r>
              <a:t>]</a:t>
            </a:r>
          </a:p>
          <a:p>
            <a:pPr>
              <a:defRPr b="1" sz="12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53" name="Прямоугольник 1"/>
          <p:cNvSpPr txBox="1"/>
          <p:nvPr/>
        </p:nvSpPr>
        <p:spPr>
          <a:xfrm>
            <a:off x="885136" y="1936282"/>
            <a:ext cx="6004561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initiate</a:t>
            </a:r>
            <a:r>
              <a:rPr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{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_id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'rs0'</a:t>
            </a:r>
            <a:r>
              <a:t>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members:</a:t>
            </a:r>
            <a:r>
              <a:t> [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{ </a:t>
            </a:r>
            <a:r>
              <a:rPr>
                <a:solidFill>
                  <a:srgbClr val="1F497D"/>
                </a:solidFill>
              </a:rPr>
              <a:t>_id :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"host1:27018"</a:t>
            </a:r>
            <a:r>
              <a:t> },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{ </a:t>
            </a:r>
            <a:r>
              <a:rPr>
                <a:solidFill>
                  <a:srgbClr val="1F497D"/>
                </a:solidFill>
              </a:rPr>
              <a:t>_id 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"host1:27019"</a:t>
            </a:r>
            <a:r>
              <a:t> },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{ </a:t>
            </a:r>
            <a:r>
              <a:rPr>
                <a:solidFill>
                  <a:srgbClr val="1F497D"/>
                </a:solidFill>
              </a:rPr>
              <a:t>_id :</a:t>
            </a:r>
            <a:r>
              <a:t> </a:t>
            </a:r>
            <a:r>
              <a:rPr>
                <a:solidFill>
                  <a:srgbClr val="B5CEA8"/>
                </a:solidFill>
              </a:rPr>
              <a:t>2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"host1:27020"</a:t>
            </a:r>
            <a:r>
              <a:t> }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]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)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57" name="Google Shape;133;p2"/>
          <p:cNvSpPr txBox="1"/>
          <p:nvPr/>
        </p:nvSpPr>
        <p:spPr>
          <a:xfrm>
            <a:off x="2397308" y="1340767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WRITE CONCERN</a:t>
            </a:r>
          </a:p>
        </p:txBody>
      </p:sp>
      <p:sp>
        <p:nvSpPr>
          <p:cNvPr id="458" name="TextBox 1"/>
          <p:cNvSpPr txBox="1"/>
          <p:nvPr/>
        </p:nvSpPr>
        <p:spPr>
          <a:xfrm>
            <a:off x="3909472" y="2351239"/>
            <a:ext cx="178068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in-memory</a:t>
            </a:r>
          </a:p>
        </p:txBody>
      </p:sp>
      <p:sp>
        <p:nvSpPr>
          <p:cNvPr id="459" name="TextBox 6"/>
          <p:cNvSpPr txBox="1"/>
          <p:nvPr/>
        </p:nvSpPr>
        <p:spPr>
          <a:xfrm>
            <a:off x="6879650" y="2351239"/>
            <a:ext cx="124312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on-disk</a:t>
            </a:r>
          </a:p>
        </p:txBody>
      </p:sp>
      <p:cxnSp>
        <p:nvCxnSpPr>
          <p:cNvPr id="460" name="Прямая со стрелкой 7"/>
          <p:cNvCxnSpPr>
            <a:stCxn id="458" idx="0"/>
            <a:endCxn id="459" idx="0"/>
          </p:cNvCxnSpPr>
          <p:nvPr/>
        </p:nvCxnSpPr>
        <p:spPr>
          <a:xfrm>
            <a:off x="4799816" y="2581109"/>
            <a:ext cx="2701396" cy="1"/>
          </a:xfrm>
          <a:prstGeom prst="straightConnector1">
            <a:avLst/>
          </a:prstGeom>
          <a:ln>
            <a:solidFill>
              <a:srgbClr val="4A7EBB"/>
            </a:solidFill>
            <a:tailEnd type="triangle"/>
          </a:ln>
        </p:spPr>
      </p:cxnSp>
      <p:sp>
        <p:nvSpPr>
          <p:cNvPr id="461" name="TextBox 9"/>
          <p:cNvSpPr txBox="1"/>
          <p:nvPr/>
        </p:nvSpPr>
        <p:spPr>
          <a:xfrm>
            <a:off x="3765456" y="3573016"/>
            <a:ext cx="178188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on Primary</a:t>
            </a:r>
          </a:p>
        </p:txBody>
      </p:sp>
      <p:sp>
        <p:nvSpPr>
          <p:cNvPr id="462" name="TextBox 10"/>
          <p:cNvSpPr txBox="1"/>
          <p:nvPr/>
        </p:nvSpPr>
        <p:spPr>
          <a:xfrm>
            <a:off x="6362651" y="3573016"/>
            <a:ext cx="217657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on Secondary</a:t>
            </a:r>
          </a:p>
        </p:txBody>
      </p:sp>
      <p:cxnSp>
        <p:nvCxnSpPr>
          <p:cNvPr id="463" name="Прямая со стрелкой 11"/>
          <p:cNvCxnSpPr>
            <a:stCxn id="461" idx="0"/>
            <a:endCxn id="462" idx="0"/>
          </p:cNvCxnSpPr>
          <p:nvPr/>
        </p:nvCxnSpPr>
        <p:spPr>
          <a:xfrm>
            <a:off x="4656395" y="3802886"/>
            <a:ext cx="2794542" cy="1"/>
          </a:xfrm>
          <a:prstGeom prst="straightConnector1">
            <a:avLst/>
          </a:prstGeom>
          <a:ln>
            <a:solidFill>
              <a:srgbClr val="4A7EBB"/>
            </a:solidFill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67" name="Google Shape;133;p2"/>
          <p:cNvSpPr txBox="1"/>
          <p:nvPr/>
        </p:nvSpPr>
        <p:spPr>
          <a:xfrm>
            <a:off x="2397308" y="1239968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SHARDED CLUSTER</a:t>
            </a:r>
          </a:p>
        </p:txBody>
      </p:sp>
      <p:pic>
        <p:nvPicPr>
          <p:cNvPr id="468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1322" y="1988840"/>
            <a:ext cx="5617046" cy="398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72" name="Прямоугольник 2"/>
          <p:cNvSpPr txBox="1"/>
          <p:nvPr/>
        </p:nvSpPr>
        <p:spPr>
          <a:xfrm>
            <a:off x="669112" y="1052736"/>
            <a:ext cx="12437952" cy="54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version</a:t>
            </a:r>
            <a:r>
              <a:rPr>
                <a:solidFill>
                  <a:srgbClr val="D4D4D4"/>
                </a:solidFill>
              </a:rPr>
              <a:t>: </a:t>
            </a:r>
            <a:r>
              <a:rPr>
                <a:solidFill>
                  <a:srgbClr val="CE9178"/>
                </a:solidFill>
              </a:rPr>
              <a:t>'3.1'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services</a:t>
            </a:r>
            <a:r>
              <a:rPr>
                <a:solidFill>
                  <a:srgbClr val="D4D4D4"/>
                </a:solidFill>
              </a:rPr>
              <a:t>: 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br/>
            <a:r>
              <a:rPr>
                <a:solidFill>
                  <a:srgbClr val="6A9955"/>
                </a:solidFill>
              </a:rPr>
              <a:t>## Router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</a:t>
            </a:r>
            <a:r>
              <a:rPr>
                <a:solidFill>
                  <a:srgbClr val="1F497D"/>
                </a:solidFill>
              </a:rPr>
              <a:t>router</a:t>
            </a:r>
            <a:r>
              <a:t>: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router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command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mongos --port 27117</a:t>
            </a:r>
            <a:endParaRPr>
              <a:solidFill>
                <a:srgbClr val="CE9178"/>
              </a:solidFill>
            </a:endParaRPr>
          </a:p>
          <a:p>
            <a:pPr>
              <a:defRPr b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     --configdb rs-config-server/${SERVER1}:27118,${SERVER2}:27118,${SERVER3}:27118</a:t>
            </a:r>
          </a:p>
          <a:p>
            <a:pPr>
              <a:defRPr b="1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     --bind_ip_all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network_mode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"host"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br/>
            <a:r>
              <a:rPr>
                <a:solidFill>
                  <a:srgbClr val="6A9955"/>
                </a:solidFill>
              </a:rPr>
              <a:t>## Config Servers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</a:t>
            </a:r>
            <a:r>
              <a:rPr>
                <a:solidFill>
                  <a:srgbClr val="1F497D"/>
                </a:solidFill>
              </a:rPr>
              <a:t>configsvr01</a:t>
            </a:r>
            <a:r>
              <a:t>: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mongo-config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command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mongod --port 27118 --configsvr --replSet rs-config-server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network_mode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"host"</a:t>
            </a:r>
            <a:r>
              <a:t>   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5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76" name="Прямоугольник 2"/>
          <p:cNvSpPr txBox="1"/>
          <p:nvPr/>
        </p:nvSpPr>
        <p:spPr>
          <a:xfrm>
            <a:off x="669112" y="983047"/>
            <a:ext cx="8357160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## Shards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</a:t>
            </a:r>
            <a:r>
              <a:rPr>
                <a:solidFill>
                  <a:srgbClr val="1F497D"/>
                </a:solidFill>
              </a:rPr>
              <a:t>shard01</a:t>
            </a:r>
            <a:r>
              <a:t>: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shard-01-node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command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mongod --port 27119 --shardsvr --replSet rs-shard-01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network_mode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"host"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 </a:t>
            </a:r>
            <a:r>
              <a:rPr>
                <a:solidFill>
                  <a:srgbClr val="1F497D"/>
                </a:solidFill>
              </a:rPr>
              <a:t>shard02</a:t>
            </a:r>
            <a:r>
              <a:t>: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shard-02-node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command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mongod --port 27120 --shardsvr --replSet rs-shard-02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network_mode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"host"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 </a:t>
            </a:r>
            <a:r>
              <a:rPr>
                <a:solidFill>
                  <a:srgbClr val="1F497D"/>
                </a:solidFill>
              </a:rPr>
              <a:t>shard0</a:t>
            </a:r>
            <a:r>
              <a:rPr>
                <a:solidFill>
                  <a:srgbClr val="569CD6"/>
                </a:solidFill>
              </a:rPr>
              <a:t>3</a:t>
            </a:r>
            <a:r>
              <a:t>: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image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mongo:4.2.3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restart</a:t>
            </a:r>
            <a:r>
              <a:t>: </a:t>
            </a:r>
            <a:r>
              <a:rPr>
                <a:solidFill>
                  <a:srgbClr val="CE9178"/>
                </a:solidFill>
              </a:rPr>
              <a:t>always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container_name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shard-03-node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command</a:t>
            </a:r>
            <a:r>
              <a:t>: </a:t>
            </a:r>
            <a:r>
              <a:rPr>
                <a:solidFill>
                  <a:srgbClr val="CE9178"/>
                </a:solidFill>
              </a:rPr>
              <a:t>mongod --port 27121 --shardsvr --replSet rs-shard-03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network_mode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"host"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9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80" name="Прямоугольник 2"/>
          <p:cNvSpPr txBox="1"/>
          <p:nvPr/>
        </p:nvSpPr>
        <p:spPr>
          <a:xfrm>
            <a:off x="885136" y="1690061"/>
            <a:ext cx="6004561" cy="341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initiate</a:t>
            </a:r>
            <a:r>
              <a:rPr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{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"rs-config-server"</a:t>
            </a:r>
            <a:r>
              <a:t>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configsvr:</a:t>
            </a:r>
            <a:r>
              <a:t> </a:t>
            </a:r>
            <a:r>
              <a:rPr>
                <a:solidFill>
                  <a:srgbClr val="569CD6"/>
                </a:solidFill>
              </a:rPr>
              <a:t>true</a:t>
            </a:r>
            <a:r>
              <a:t>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version: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members:</a:t>
            </a:r>
            <a:r>
              <a:t> [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"host1:27118"</a:t>
            </a:r>
            <a:r>
              <a:t> },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"host2:27118"</a:t>
            </a:r>
            <a:r>
              <a:t> },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2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"host3:27118"</a:t>
            </a:r>
            <a:r>
              <a:t> }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]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}</a:t>
            </a: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)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3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84" name="Прямоугольник 2"/>
          <p:cNvSpPr txBox="1"/>
          <p:nvPr/>
        </p:nvSpPr>
        <p:spPr>
          <a:xfrm>
            <a:off x="885135" y="1782395"/>
            <a:ext cx="10061690" cy="322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"rs-shard-01/host1:27119"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"rs-shard-01/host2:27119"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"rs-shard-01/host3:27119"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1F497D"/>
                </a:solidFill>
              </a:rPr>
              <a:t>sh</a:t>
            </a:r>
            <a: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t>(</a:t>
            </a:r>
            <a:r>
              <a:rPr>
                <a:solidFill>
                  <a:srgbClr val="CE9178"/>
                </a:solidFill>
              </a:rPr>
              <a:t>"rs-shard-02/host1:27120"</a:t>
            </a:r>
            <a:r>
              <a:t>)</a:t>
            </a: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"rs-shard-02/host2:27120"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"rs-shard-02/host3:27120"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1F497D"/>
                </a:solidFill>
              </a:rPr>
              <a:t>sh</a:t>
            </a:r>
            <a: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t>(</a:t>
            </a:r>
            <a:r>
              <a:rPr>
                <a:solidFill>
                  <a:srgbClr val="CE9178"/>
                </a:solidFill>
              </a:rPr>
              <a:t>"rs-shard-03/host1:27121"</a:t>
            </a:r>
            <a:r>
              <a:t>)</a:t>
            </a: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"rs-shard-03/host2:27121"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sh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addShard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"rs-shard-03/host3:27121"</a:t>
            </a:r>
            <a:r>
              <a:rPr>
                <a:solidFill>
                  <a:srgbClr val="D4D4D4"/>
                </a:solidFill>
              </a:rPr>
              <a:t>)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7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sp>
        <p:nvSpPr>
          <p:cNvPr id="488" name="Прямоугольник 6"/>
          <p:cNvSpPr txBox="1"/>
          <p:nvPr/>
        </p:nvSpPr>
        <p:spPr>
          <a:xfrm>
            <a:off x="813127" y="1182811"/>
            <a:ext cx="466211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initiate</a:t>
            </a:r>
            <a:r>
              <a:rPr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</a:t>
            </a:r>
            <a:r>
              <a:rPr>
                <a:solidFill>
                  <a:srgbClr val="1F497D"/>
                </a:solidFill>
              </a:rPr>
              <a:t> _id: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"rs-shard-01"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version: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members:</a:t>
            </a:r>
            <a:r>
              <a:t> [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"host1:27119"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"host2:27119"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2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"host3:27119"</a:t>
            </a:r>
            <a:r>
              <a:t>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]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)</a:t>
            </a:r>
          </a:p>
        </p:txBody>
      </p:sp>
      <p:sp>
        <p:nvSpPr>
          <p:cNvPr id="489" name="Прямоугольник 7"/>
          <p:cNvSpPr txBox="1"/>
          <p:nvPr/>
        </p:nvSpPr>
        <p:spPr>
          <a:xfrm>
            <a:off x="6141719" y="1188522"/>
            <a:ext cx="477843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initiate</a:t>
            </a:r>
            <a:r>
              <a:rPr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</a:t>
            </a:r>
            <a:r>
              <a:rPr>
                <a:solidFill>
                  <a:srgbClr val="1F497D"/>
                </a:solidFill>
              </a:rPr>
              <a:t> _id: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"rs-shard-03"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version: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members:</a:t>
            </a:r>
            <a:r>
              <a:t> [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"host1:27121"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"host2:27121"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2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"host3:27121"</a:t>
            </a:r>
            <a:r>
              <a:t>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]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)</a:t>
            </a:r>
          </a:p>
        </p:txBody>
      </p:sp>
      <p:sp>
        <p:nvSpPr>
          <p:cNvPr id="490" name="Прямоугольник 8"/>
          <p:cNvSpPr txBox="1"/>
          <p:nvPr/>
        </p:nvSpPr>
        <p:spPr>
          <a:xfrm>
            <a:off x="810055" y="3717032"/>
            <a:ext cx="4668254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rs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chemeClr val="accent2"/>
                </a:solidFill>
              </a:rPr>
              <a:t>initiate</a:t>
            </a:r>
            <a:r>
              <a:rPr>
                <a:solidFill>
                  <a:srgbClr val="D4D4D4"/>
                </a:solidFill>
              </a:rPr>
              <a:t>(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</a:t>
            </a:r>
            <a:r>
              <a:rPr>
                <a:solidFill>
                  <a:srgbClr val="1F497D"/>
                </a:solidFill>
              </a:rPr>
              <a:t> _id: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"rs-shard-02"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version: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</a:t>
            </a:r>
            <a:r>
              <a:rPr>
                <a:solidFill>
                  <a:srgbClr val="1F497D"/>
                </a:solidFill>
              </a:rPr>
              <a:t>members:</a:t>
            </a:r>
            <a:r>
              <a:t> [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"host1:27120"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1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"host2:27120"</a:t>
            </a:r>
            <a:r>
              <a:t> },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 { </a:t>
            </a:r>
            <a:r>
              <a:rPr>
                <a:solidFill>
                  <a:srgbClr val="1F497D"/>
                </a:solidFill>
              </a:rPr>
              <a:t>_id:</a:t>
            </a:r>
            <a:r>
              <a:t> </a:t>
            </a:r>
            <a:r>
              <a:rPr>
                <a:solidFill>
                  <a:srgbClr val="B5CEA8"/>
                </a:solidFill>
              </a:rPr>
              <a:t>2</a:t>
            </a:r>
            <a:r>
              <a:t>, </a:t>
            </a:r>
            <a:r>
              <a:rPr>
                <a:solidFill>
                  <a:srgbClr val="1F497D"/>
                </a:solidFill>
              </a:rPr>
              <a:t>host :</a:t>
            </a:r>
            <a:r>
              <a:t> </a:t>
            </a:r>
            <a:r>
              <a:rPr>
                <a:solidFill>
                  <a:srgbClr val="CE9178"/>
                </a:solidFill>
              </a:rPr>
              <a:t>"host3:27120"</a:t>
            </a:r>
            <a:r>
              <a:t>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]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3" name="Прямоугольник 28"/>
          <p:cNvSpPr/>
          <p:nvPr/>
        </p:nvSpPr>
        <p:spPr>
          <a:xfrm>
            <a:off x="7461960" y="1333491"/>
            <a:ext cx="1872209" cy="47525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4" name="Прямоугольник 27"/>
          <p:cNvSpPr/>
          <p:nvPr/>
        </p:nvSpPr>
        <p:spPr>
          <a:xfrm>
            <a:off x="5159867" y="1333491"/>
            <a:ext cx="1872209" cy="47525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5" name="Прямоугольник 26"/>
          <p:cNvSpPr/>
          <p:nvPr/>
        </p:nvSpPr>
        <p:spPr>
          <a:xfrm>
            <a:off x="2855640" y="1340767"/>
            <a:ext cx="1872209" cy="47525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96" name="Google Shape;133;p2"/>
          <p:cNvSpPr txBox="1"/>
          <p:nvPr/>
        </p:nvSpPr>
        <p:spPr>
          <a:xfrm>
            <a:off x="8301965" y="479607"/>
            <a:ext cx="2212809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ГНЕВ И ЛЕНЬ</a:t>
            </a:r>
          </a:p>
        </p:txBody>
      </p:sp>
      <p:grpSp>
        <p:nvGrpSpPr>
          <p:cNvPr id="522" name="Группа 20"/>
          <p:cNvGrpSpPr/>
          <p:nvPr/>
        </p:nvGrpSpPr>
        <p:grpSpPr>
          <a:xfrm>
            <a:off x="3283306" y="1680402"/>
            <a:ext cx="1012496" cy="4079115"/>
            <a:chOff x="0" y="0"/>
            <a:chExt cx="1012495" cy="4079114"/>
          </a:xfrm>
        </p:grpSpPr>
        <p:grpSp>
          <p:nvGrpSpPr>
            <p:cNvPr id="501" name="Блок-схема: магнитный диск 21"/>
            <p:cNvGrpSpPr/>
            <p:nvPr/>
          </p:nvGrpSpPr>
          <p:grpSpPr>
            <a:xfrm>
              <a:off x="4382" y="0"/>
              <a:ext cx="1008113" cy="576065"/>
              <a:chOff x="0" y="0"/>
              <a:chExt cx="1008112" cy="576064"/>
            </a:xfrm>
          </p:grpSpPr>
          <p:grpSp>
            <p:nvGrpSpPr>
              <p:cNvPr id="499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497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498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00" name="router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router</a:t>
                </a:r>
              </a:p>
            </p:txBody>
          </p:sp>
        </p:grpSp>
        <p:grpSp>
          <p:nvGrpSpPr>
            <p:cNvPr id="506" name="Блок-схема: магнитный диск 22"/>
            <p:cNvGrpSpPr/>
            <p:nvPr/>
          </p:nvGrpSpPr>
          <p:grpSpPr>
            <a:xfrm>
              <a:off x="-1" y="895354"/>
              <a:ext cx="1008113" cy="576065"/>
              <a:chOff x="0" y="0"/>
              <a:chExt cx="1008112" cy="576064"/>
            </a:xfrm>
          </p:grpSpPr>
          <p:grpSp>
            <p:nvGrpSpPr>
              <p:cNvPr id="504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02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03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05" name="config-srv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config-srv</a:t>
                </a:r>
              </a:p>
            </p:txBody>
          </p:sp>
        </p:grpSp>
        <p:grpSp>
          <p:nvGrpSpPr>
            <p:cNvPr id="511" name="Блок-схема: магнитный диск 23"/>
            <p:cNvGrpSpPr/>
            <p:nvPr/>
          </p:nvGrpSpPr>
          <p:grpSpPr>
            <a:xfrm>
              <a:off x="4382" y="1741322"/>
              <a:ext cx="1008113" cy="576065"/>
              <a:chOff x="0" y="0"/>
              <a:chExt cx="1008112" cy="576064"/>
            </a:xfrm>
          </p:grpSpPr>
          <p:grpSp>
            <p:nvGrpSpPr>
              <p:cNvPr id="509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07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08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10" name="shard-01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shard-01</a:t>
                </a:r>
              </a:p>
            </p:txBody>
          </p:sp>
        </p:grpSp>
        <p:grpSp>
          <p:nvGrpSpPr>
            <p:cNvPr id="516" name="Блок-схема: магнитный диск 24"/>
            <p:cNvGrpSpPr/>
            <p:nvPr/>
          </p:nvGrpSpPr>
          <p:grpSpPr>
            <a:xfrm>
              <a:off x="4382" y="2622186"/>
              <a:ext cx="1008113" cy="576065"/>
              <a:chOff x="0" y="0"/>
              <a:chExt cx="1008112" cy="576064"/>
            </a:xfrm>
          </p:grpSpPr>
          <p:grpSp>
            <p:nvGrpSpPr>
              <p:cNvPr id="514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12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13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15" name="shard-02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shard-02</a:t>
                </a:r>
              </a:p>
            </p:txBody>
          </p:sp>
        </p:grpSp>
        <p:grpSp>
          <p:nvGrpSpPr>
            <p:cNvPr id="521" name="Блок-схема: магнитный диск 25"/>
            <p:cNvGrpSpPr/>
            <p:nvPr/>
          </p:nvGrpSpPr>
          <p:grpSpPr>
            <a:xfrm>
              <a:off x="-1" y="3503050"/>
              <a:ext cx="1008113" cy="576065"/>
              <a:chOff x="0" y="0"/>
              <a:chExt cx="1008112" cy="576064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17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18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20" name="shard-03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shard-03</a:t>
                </a:r>
              </a:p>
            </p:txBody>
          </p:sp>
        </p:grpSp>
      </p:grpSp>
      <p:sp>
        <p:nvSpPr>
          <p:cNvPr id="523" name="Прямоугольник 29"/>
          <p:cNvSpPr/>
          <p:nvPr/>
        </p:nvSpPr>
        <p:spPr>
          <a:xfrm>
            <a:off x="5155513" y="1333491"/>
            <a:ext cx="1872210" cy="475253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549" name="Группа 30"/>
          <p:cNvGrpSpPr/>
          <p:nvPr/>
        </p:nvGrpSpPr>
        <p:grpSpPr>
          <a:xfrm>
            <a:off x="5583180" y="1673125"/>
            <a:ext cx="1012496" cy="4079116"/>
            <a:chOff x="0" y="0"/>
            <a:chExt cx="1012495" cy="4079114"/>
          </a:xfrm>
        </p:grpSpPr>
        <p:grpSp>
          <p:nvGrpSpPr>
            <p:cNvPr id="528" name="Блок-схема: магнитный диск 31"/>
            <p:cNvGrpSpPr/>
            <p:nvPr/>
          </p:nvGrpSpPr>
          <p:grpSpPr>
            <a:xfrm>
              <a:off x="4382" y="0"/>
              <a:ext cx="1008113" cy="576065"/>
              <a:chOff x="0" y="0"/>
              <a:chExt cx="1008112" cy="576064"/>
            </a:xfrm>
          </p:grpSpPr>
          <p:grpSp>
            <p:nvGrpSpPr>
              <p:cNvPr id="526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24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25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27" name="router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router</a:t>
                </a:r>
              </a:p>
            </p:txBody>
          </p:sp>
        </p:grpSp>
        <p:grpSp>
          <p:nvGrpSpPr>
            <p:cNvPr id="533" name="Блок-схема: магнитный диск 32"/>
            <p:cNvGrpSpPr/>
            <p:nvPr/>
          </p:nvGrpSpPr>
          <p:grpSpPr>
            <a:xfrm>
              <a:off x="-1" y="895354"/>
              <a:ext cx="1008113" cy="576065"/>
              <a:chOff x="0" y="0"/>
              <a:chExt cx="1008112" cy="576064"/>
            </a:xfrm>
          </p:grpSpPr>
          <p:grpSp>
            <p:nvGrpSpPr>
              <p:cNvPr id="531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29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30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32" name="config-srv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config-srv</a:t>
                </a:r>
              </a:p>
            </p:txBody>
          </p:sp>
        </p:grpSp>
        <p:grpSp>
          <p:nvGrpSpPr>
            <p:cNvPr id="538" name="Блок-схема: магнитный диск 33"/>
            <p:cNvGrpSpPr/>
            <p:nvPr/>
          </p:nvGrpSpPr>
          <p:grpSpPr>
            <a:xfrm>
              <a:off x="4382" y="1741322"/>
              <a:ext cx="1008113" cy="576065"/>
              <a:chOff x="0" y="0"/>
              <a:chExt cx="1008112" cy="576064"/>
            </a:xfrm>
          </p:grpSpPr>
          <p:grpSp>
            <p:nvGrpSpPr>
              <p:cNvPr id="536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34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35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37" name="shard-01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shard-01</a:t>
                </a:r>
              </a:p>
            </p:txBody>
          </p:sp>
        </p:grpSp>
        <p:grpSp>
          <p:nvGrpSpPr>
            <p:cNvPr id="543" name="Блок-схема: магнитный диск 34"/>
            <p:cNvGrpSpPr/>
            <p:nvPr/>
          </p:nvGrpSpPr>
          <p:grpSpPr>
            <a:xfrm>
              <a:off x="4382" y="2622186"/>
              <a:ext cx="1008113" cy="576065"/>
              <a:chOff x="0" y="0"/>
              <a:chExt cx="1008112" cy="576064"/>
            </a:xfrm>
          </p:grpSpPr>
          <p:grpSp>
            <p:nvGrpSpPr>
              <p:cNvPr id="541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39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40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42" name="shard-02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shard-02</a:t>
                </a:r>
              </a:p>
            </p:txBody>
          </p:sp>
        </p:grpSp>
        <p:grpSp>
          <p:nvGrpSpPr>
            <p:cNvPr id="548" name="Блок-схема: магнитный диск 35"/>
            <p:cNvGrpSpPr/>
            <p:nvPr/>
          </p:nvGrpSpPr>
          <p:grpSpPr>
            <a:xfrm>
              <a:off x="-1" y="3503050"/>
              <a:ext cx="1008113" cy="576065"/>
              <a:chOff x="0" y="0"/>
              <a:chExt cx="1008112" cy="576064"/>
            </a:xfrm>
          </p:grpSpPr>
          <p:grpSp>
            <p:nvGrpSpPr>
              <p:cNvPr id="546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44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45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47" name="shard-03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shard-03</a:t>
                </a:r>
              </a:p>
            </p:txBody>
          </p:sp>
        </p:grpSp>
      </p:grpSp>
      <p:grpSp>
        <p:nvGrpSpPr>
          <p:cNvPr id="575" name="Группа 37"/>
          <p:cNvGrpSpPr/>
          <p:nvPr/>
        </p:nvGrpSpPr>
        <p:grpSpPr>
          <a:xfrm>
            <a:off x="7891815" y="1670199"/>
            <a:ext cx="1012496" cy="4079115"/>
            <a:chOff x="0" y="0"/>
            <a:chExt cx="1012495" cy="4079114"/>
          </a:xfrm>
        </p:grpSpPr>
        <p:grpSp>
          <p:nvGrpSpPr>
            <p:cNvPr id="554" name="Блок-схема: магнитный диск 38"/>
            <p:cNvGrpSpPr/>
            <p:nvPr/>
          </p:nvGrpSpPr>
          <p:grpSpPr>
            <a:xfrm>
              <a:off x="4382" y="0"/>
              <a:ext cx="1008113" cy="576065"/>
              <a:chOff x="0" y="0"/>
              <a:chExt cx="1008112" cy="576064"/>
            </a:xfrm>
          </p:grpSpPr>
          <p:grpSp>
            <p:nvGrpSpPr>
              <p:cNvPr id="552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50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51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53" name="router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router</a:t>
                </a:r>
              </a:p>
            </p:txBody>
          </p:sp>
        </p:grpSp>
        <p:grpSp>
          <p:nvGrpSpPr>
            <p:cNvPr id="559" name="Блок-схема: магнитный диск 39"/>
            <p:cNvGrpSpPr/>
            <p:nvPr/>
          </p:nvGrpSpPr>
          <p:grpSpPr>
            <a:xfrm>
              <a:off x="-1" y="895354"/>
              <a:ext cx="1008113" cy="576065"/>
              <a:chOff x="0" y="0"/>
              <a:chExt cx="1008112" cy="576064"/>
            </a:xfrm>
          </p:grpSpPr>
          <p:grpSp>
            <p:nvGrpSpPr>
              <p:cNvPr id="557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55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56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58" name="config-srv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config-srv</a:t>
                </a:r>
              </a:p>
            </p:txBody>
          </p:sp>
        </p:grpSp>
        <p:grpSp>
          <p:nvGrpSpPr>
            <p:cNvPr id="564" name="Блок-схема: магнитный диск 40"/>
            <p:cNvGrpSpPr/>
            <p:nvPr/>
          </p:nvGrpSpPr>
          <p:grpSpPr>
            <a:xfrm>
              <a:off x="4382" y="1741322"/>
              <a:ext cx="1008113" cy="576065"/>
              <a:chOff x="0" y="0"/>
              <a:chExt cx="1008112" cy="576064"/>
            </a:xfrm>
          </p:grpSpPr>
          <p:grpSp>
            <p:nvGrpSpPr>
              <p:cNvPr id="562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60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61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63" name="shard-01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shard-01</a:t>
                </a:r>
              </a:p>
            </p:txBody>
          </p:sp>
        </p:grpSp>
        <p:grpSp>
          <p:nvGrpSpPr>
            <p:cNvPr id="569" name="Блок-схема: магнитный диск 41"/>
            <p:cNvGrpSpPr/>
            <p:nvPr/>
          </p:nvGrpSpPr>
          <p:grpSpPr>
            <a:xfrm>
              <a:off x="4382" y="2622186"/>
              <a:ext cx="1008113" cy="576065"/>
              <a:chOff x="0" y="0"/>
              <a:chExt cx="1008112" cy="576064"/>
            </a:xfrm>
          </p:grpSpPr>
          <p:grpSp>
            <p:nvGrpSpPr>
              <p:cNvPr id="567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65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66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68" name="shard-02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shard-02</a:t>
                </a:r>
              </a:p>
            </p:txBody>
          </p:sp>
        </p:grpSp>
        <p:grpSp>
          <p:nvGrpSpPr>
            <p:cNvPr id="574" name="Блок-схема: магнитный диск 42"/>
            <p:cNvGrpSpPr/>
            <p:nvPr/>
          </p:nvGrpSpPr>
          <p:grpSpPr>
            <a:xfrm>
              <a:off x="-1" y="3503050"/>
              <a:ext cx="1008113" cy="576065"/>
              <a:chOff x="0" y="0"/>
              <a:chExt cx="1008112" cy="576064"/>
            </a:xfrm>
          </p:grpSpPr>
          <p:grpSp>
            <p:nvGrpSpPr>
              <p:cNvPr id="572" name="Group"/>
              <p:cNvGrpSpPr/>
              <p:nvPr/>
            </p:nvGrpSpPr>
            <p:grpSpPr>
              <a:xfrm>
                <a:off x="-1" y="-1"/>
                <a:ext cx="1008114" cy="576066"/>
                <a:chOff x="0" y="0"/>
                <a:chExt cx="1008112" cy="576064"/>
              </a:xfrm>
            </p:grpSpPr>
            <p:sp>
              <p:nvSpPr>
                <p:cNvPr id="570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  <p:sp>
              <p:nvSpPr>
                <p:cNvPr id="571" name="Shape"/>
                <p:cNvSpPr/>
                <p:nvPr/>
              </p:nvSpPr>
              <p:spPr>
                <a:xfrm>
                  <a:off x="-1" y="-1"/>
                  <a:ext cx="1008114" cy="57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9AA6"/>
                      </a:solidFill>
                    </a:defRPr>
                  </a:pPr>
                </a:p>
              </p:txBody>
            </p:sp>
          </p:grpSp>
          <p:sp>
            <p:nvSpPr>
              <p:cNvPr id="573" name="shard-03"/>
              <p:cNvSpPr txBox="1"/>
              <p:nvPr/>
            </p:nvSpPr>
            <p:spPr>
              <a:xfrm>
                <a:off x="45719" y="191625"/>
                <a:ext cx="916674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>
                    <a:solidFill>
                      <a:srgbClr val="009AA6"/>
                    </a:solidFill>
                  </a:defRPr>
                </a:lvl1pPr>
              </a:lstStyle>
              <a:p>
                <a:pPr/>
                <a:r>
                  <a:t>shard-03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9676" y="1082020"/>
            <a:ext cx="5832648" cy="1942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548" y="3024335"/>
            <a:ext cx="2564904" cy="256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8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580" name="TextBox 3"/>
          <p:cNvSpPr txBox="1"/>
          <p:nvPr/>
        </p:nvSpPr>
        <p:spPr>
          <a:xfrm>
            <a:off x="2325295" y="2027089"/>
            <a:ext cx="3724985" cy="3057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3" name="Google Shape;133;p2"/>
          <p:cNvSpPr txBox="1"/>
          <p:nvPr/>
        </p:nvSpPr>
        <p:spPr>
          <a:xfrm>
            <a:off x="8301965" y="479607"/>
            <a:ext cx="3724974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584" name="Google Shape;133;p2"/>
          <p:cNvSpPr txBox="1"/>
          <p:nvPr/>
        </p:nvSpPr>
        <p:spPr>
          <a:xfrm>
            <a:off x="2397308" y="2957084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COLLECTION !=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Google Shape;133;p2"/>
          <p:cNvSpPr txBox="1"/>
          <p:nvPr/>
        </p:nvSpPr>
        <p:spPr>
          <a:xfrm>
            <a:off x="8301965" y="479607"/>
            <a:ext cx="3580958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588" name="Google Shape;133;p2"/>
          <p:cNvSpPr txBox="1"/>
          <p:nvPr/>
        </p:nvSpPr>
        <p:spPr>
          <a:xfrm>
            <a:off x="2397308" y="1340767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РЕЛЯЦИОННЫЙ ПОДХОД</a:t>
            </a:r>
          </a:p>
        </p:txBody>
      </p:sp>
      <p:graphicFrame>
        <p:nvGraphicFramePr>
          <p:cNvPr id="589" name="Таблица 2"/>
          <p:cNvGraphicFramePr/>
          <p:nvPr/>
        </p:nvGraphicFramePr>
        <p:xfrm>
          <a:off x="5311447" y="2189088"/>
          <a:ext cx="1425091" cy="12399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88986"/>
                <a:gridCol w="936104"/>
              </a:tblGrid>
              <a:tr h="619956"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clients</a:t>
                      </a:r>
                    </a:p>
                  </a:txBody>
                  <a:tcPr marL="45720" marR="45720" marT="45720" marB="45720" anchor="t" anchorCtr="0" horzOverflow="overflow"/>
                </a:tc>
                <a:tc hMerge="1">
                  <a:tcPr/>
                </a:tc>
              </a:tr>
              <a:tr h="6199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clientId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590" name="Таблица 6"/>
          <p:cNvGraphicFramePr/>
          <p:nvPr/>
        </p:nvGraphicFramePr>
        <p:xfrm>
          <a:off x="6384032" y="3933056"/>
          <a:ext cx="3816425" cy="12399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43233"/>
                <a:gridCol w="663031"/>
                <a:gridCol w="720365"/>
                <a:gridCol w="614842"/>
                <a:gridCol w="828782"/>
                <a:gridCol w="646171"/>
              </a:tblGrid>
              <a:tr h="619956">
                <a:tc gridSpan="6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fiz</a:t>
                      </a:r>
                    </a:p>
                  </a:txBody>
                  <a:tcPr marL="45720" marR="45720" marT="45720" marB="45720" anchor="t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199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First
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Last
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inn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passport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1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phone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591" name="Таблица 9"/>
          <p:cNvGraphicFramePr/>
          <p:nvPr/>
        </p:nvGraphicFramePr>
        <p:xfrm>
          <a:off x="2232248" y="3933056"/>
          <a:ext cx="3719736" cy="123991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43947"/>
                <a:gridCol w="743947"/>
                <a:gridCol w="743947"/>
                <a:gridCol w="743947"/>
                <a:gridCol w="743947"/>
              </a:tblGrid>
              <a:tr h="619956">
                <a:tc grid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ur</a:t>
                      </a:r>
                    </a:p>
                  </a:txBody>
                  <a:tcPr marL="45720" marR="45720" marT="45720" marB="45720" anchor="t" anchorCtr="0" horzOverflow="overflow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1995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ogrn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kpp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1400">
                          <a:solidFill>
                            <a:srgbClr val="009AA6"/>
                          </a:solidFill>
                          <a:latin typeface="Tahoma"/>
                          <a:ea typeface="Tahoma"/>
                          <a:cs typeface="Tahoma"/>
                        </a:rPr>
                        <a:t>phone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4" name="Google Shape;133;p2"/>
          <p:cNvSpPr txBox="1"/>
          <p:nvPr/>
        </p:nvSpPr>
        <p:spPr>
          <a:xfrm>
            <a:off x="8301965" y="479607"/>
            <a:ext cx="3580958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595" name="Прямоугольник 2"/>
          <p:cNvSpPr txBox="1"/>
          <p:nvPr/>
        </p:nvSpPr>
        <p:spPr>
          <a:xfrm>
            <a:off x="885136" y="1412776"/>
            <a:ext cx="6004561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SELECT</a:t>
            </a:r>
          </a:p>
          <a:p>
            <a:pPr>
              <a:defRPr b="1" sz="2000">
                <a:latin typeface="Consolas"/>
                <a:ea typeface="Consolas"/>
                <a:cs typeface="Consolas"/>
                <a:sym typeface="Consolas"/>
              </a:defRPr>
            </a:pPr>
            <a:r>
              <a:t>    phone</a:t>
            </a: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FROM</a:t>
            </a:r>
            <a:r>
              <a:rPr>
                <a:solidFill>
                  <a:srgbClr val="000000"/>
                </a:solidFill>
              </a:rPr>
              <a:t> clients </a:t>
            </a:r>
            <a:r>
              <a:t>AS</a:t>
            </a:r>
            <a:r>
              <a:rPr>
                <a:solidFill>
                  <a:srgbClr val="000000"/>
                </a:solidFill>
              </a:rPr>
              <a:t> cl</a:t>
            </a:r>
            <a:endParaRPr>
              <a:solidFill>
                <a:srgbClr val="000000"/>
              </a:solidFill>
            </a:endParaRPr>
          </a:p>
          <a:p>
            <a:pPr>
              <a:defRPr b="1" sz="2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INNER</a:t>
            </a:r>
            <a:r>
              <a:rPr>
                <a:solidFill>
                  <a:srgbClr val="000000"/>
                </a:solidFill>
              </a:rPr>
              <a:t> </a:t>
            </a:r>
            <a:r>
              <a:t>JOIN</a:t>
            </a:r>
            <a:r>
              <a:rPr>
                <a:solidFill>
                  <a:srgbClr val="0000FF"/>
                </a:solidFill>
              </a:rPr>
              <a:t> </a:t>
            </a:r>
            <a:r>
              <a:t>(</a:t>
            </a: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SELECT</a:t>
            </a:r>
            <a:r>
              <a:rPr>
                <a:solidFill>
                  <a:srgbClr val="000000"/>
                </a:solidFill>
              </a:rPr>
              <a:t> id</a:t>
            </a:r>
            <a:r>
              <a:rPr>
                <a:solidFill>
                  <a:srgbClr val="80808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phone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ur</a:t>
            </a: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UNION</a:t>
            </a: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SELECT</a:t>
            </a:r>
            <a:r>
              <a:rPr>
                <a:solidFill>
                  <a:srgbClr val="000000"/>
                </a:solidFill>
              </a:rPr>
              <a:t> id</a:t>
            </a:r>
            <a:r>
              <a:rPr>
                <a:solidFill>
                  <a:srgbClr val="808080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phone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fiz </a:t>
            </a:r>
            <a:endParaRPr>
              <a:solidFill>
                <a:srgbClr val="000000"/>
              </a:solidFill>
            </a:endParaRPr>
          </a:p>
          <a:p>
            <a:pPr>
              <a:defRPr b="1" sz="2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FF"/>
                </a:solidFill>
              </a:rPr>
              <a:t>AS</a:t>
            </a:r>
            <a:r>
              <a:rPr>
                <a:solidFill>
                  <a:srgbClr val="000000"/>
                </a:solidFill>
              </a:rPr>
              <a:t> obj</a:t>
            </a:r>
            <a:endParaRPr>
              <a:solidFill>
                <a:srgbClr val="000000"/>
              </a:solidFill>
            </a:endParaRP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ON</a:t>
            </a:r>
            <a:r>
              <a:rPr>
                <a:solidFill>
                  <a:srgbClr val="000000"/>
                </a:solidFill>
              </a:rPr>
              <a:t> cl</a:t>
            </a:r>
            <a:r>
              <a:rPr>
                <a:solidFill>
                  <a:srgbClr val="80808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clientId </a:t>
            </a:r>
            <a:r>
              <a:rPr>
                <a:solidFill>
                  <a:srgbClr val="80808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obj</a:t>
            </a:r>
            <a:r>
              <a:rPr>
                <a:solidFill>
                  <a:srgbClr val="80808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id</a:t>
            </a:r>
            <a:endParaRPr>
              <a:solidFill>
                <a:srgbClr val="000000"/>
              </a:solidFill>
            </a:endParaRP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WHERE </a:t>
            </a:r>
            <a:r>
              <a:rPr>
                <a:solidFill>
                  <a:srgbClr val="000000"/>
                </a:solidFill>
              </a:rPr>
              <a:t>1 = 1</a:t>
            </a:r>
            <a:endParaRPr>
              <a:solidFill>
                <a:srgbClr val="000000"/>
              </a:solidFill>
            </a:endParaRPr>
          </a:p>
          <a:p>
            <a:pPr>
              <a:defRPr b="1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AND</a:t>
            </a:r>
            <a:r>
              <a:rPr>
                <a:solidFill>
                  <a:srgbClr val="000000"/>
                </a:solidFill>
              </a:rPr>
              <a:t> cl</a:t>
            </a:r>
            <a:r>
              <a:rPr>
                <a:solidFill>
                  <a:srgbClr val="808080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id </a:t>
            </a:r>
            <a:r>
              <a:rPr>
                <a:solidFill>
                  <a:srgbClr val="808080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Google Shape;133;p2"/>
          <p:cNvSpPr txBox="1"/>
          <p:nvPr/>
        </p:nvSpPr>
        <p:spPr>
          <a:xfrm>
            <a:off x="8301966" y="479607"/>
            <a:ext cx="3844310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599" name="Google Shape;133;p2"/>
          <p:cNvSpPr txBox="1"/>
          <p:nvPr/>
        </p:nvSpPr>
        <p:spPr>
          <a:xfrm>
            <a:off x="2397308" y="1302371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НЕРЕЛЯЦИОННЫЙ ПОДХОД</a:t>
            </a:r>
          </a:p>
        </p:txBody>
      </p:sp>
      <p:sp>
        <p:nvSpPr>
          <p:cNvPr id="600" name="Прямоугольник 2"/>
          <p:cNvSpPr txBox="1"/>
          <p:nvPr/>
        </p:nvSpPr>
        <p:spPr>
          <a:xfrm>
            <a:off x="2248326" y="2542595"/>
            <a:ext cx="259652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“</a:t>
            </a:r>
            <a:r>
              <a:rPr>
                <a:solidFill>
                  <a:srgbClr val="1F497D"/>
                </a:solidFill>
              </a:rPr>
              <a:t>id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1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type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ur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documents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ogrn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oktp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kpp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phone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“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endParaRPr>
              <a:solidFill>
                <a:srgbClr val="CE9178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E9178"/>
                </a:solidFill>
              </a:rPr>
              <a:t>}</a:t>
            </a:r>
          </a:p>
        </p:txBody>
      </p:sp>
      <p:sp>
        <p:nvSpPr>
          <p:cNvPr id="601" name="Прямоугольник 1"/>
          <p:cNvSpPr txBox="1"/>
          <p:nvPr/>
        </p:nvSpPr>
        <p:spPr>
          <a:xfrm>
            <a:off x="6602771" y="2324632"/>
            <a:ext cx="4452378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id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1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type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fiz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firstName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FirstName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lastName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LastName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documents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inn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passport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phone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“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endParaRPr>
              <a:solidFill>
                <a:srgbClr val="CE9178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E9178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11;p29"/>
          <p:cNvSpPr txBox="1"/>
          <p:nvPr>
            <p:ph type="sldNum" sz="quarter" idx="2"/>
          </p:nvPr>
        </p:nvSpPr>
        <p:spPr>
          <a:xfrm>
            <a:off x="11912761" y="6446880"/>
            <a:ext cx="24276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4" name="Прямоугольник 5"/>
          <p:cNvSpPr/>
          <p:nvPr/>
        </p:nvSpPr>
        <p:spPr>
          <a:xfrm>
            <a:off x="1703511" y="2276872"/>
            <a:ext cx="8928994" cy="2993661"/>
          </a:xfrm>
          <a:prstGeom prst="rect">
            <a:avLst/>
          </a:prstGeom>
          <a:solidFill>
            <a:srgbClr val="FFFFFF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5" name="Google Shape;133;p2"/>
          <p:cNvSpPr txBox="1"/>
          <p:nvPr/>
        </p:nvSpPr>
        <p:spPr>
          <a:xfrm>
            <a:off x="8301966" y="479607"/>
            <a:ext cx="3844310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606" name="Google Shape;133;p2"/>
          <p:cNvSpPr txBox="1"/>
          <p:nvPr/>
        </p:nvSpPr>
        <p:spPr>
          <a:xfrm>
            <a:off x="2397308" y="1302371"/>
            <a:ext cx="7397383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НЕРЕЛЯЦИОННЫЙ ПОДХОД</a:t>
            </a:r>
          </a:p>
        </p:txBody>
      </p:sp>
      <p:sp>
        <p:nvSpPr>
          <p:cNvPr id="607" name="Прямоугольник 2"/>
          <p:cNvSpPr txBox="1"/>
          <p:nvPr/>
        </p:nvSpPr>
        <p:spPr>
          <a:xfrm>
            <a:off x="2248326" y="2542595"/>
            <a:ext cx="259652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lvl="1"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9CDCFE"/>
                </a:solidFill>
              </a:rPr>
              <a:t>“</a:t>
            </a:r>
            <a:r>
              <a:rPr>
                <a:solidFill>
                  <a:srgbClr val="1F497D"/>
                </a:solidFill>
              </a:rPr>
              <a:t>id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1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type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ur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documents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ogrn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oktp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kpp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phone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“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endParaRPr>
              <a:solidFill>
                <a:srgbClr val="CE9178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E9178"/>
                </a:solidFill>
              </a:rPr>
              <a:t>}</a:t>
            </a:r>
          </a:p>
        </p:txBody>
      </p:sp>
      <p:sp>
        <p:nvSpPr>
          <p:cNvPr id="608" name="Прямоугольник 1"/>
          <p:cNvSpPr txBox="1"/>
          <p:nvPr/>
        </p:nvSpPr>
        <p:spPr>
          <a:xfrm>
            <a:off x="6602771" y="2324632"/>
            <a:ext cx="4452378" cy="289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id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1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type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fiz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firstName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FirstName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lastName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LastName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documents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{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inn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r>
              <a:t>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passport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"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},</a:t>
            </a: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9CDCFE"/>
                </a:solidFill>
              </a:rPr>
              <a:t>"</a:t>
            </a:r>
            <a:r>
              <a:rPr>
                <a:solidFill>
                  <a:srgbClr val="1F497D"/>
                </a:solidFill>
              </a:rPr>
              <a:t>phone</a:t>
            </a:r>
            <a:r>
              <a:rPr>
                <a:solidFill>
                  <a:srgbClr val="9CDCFE"/>
                </a:solidFill>
              </a:rPr>
              <a:t>"</a:t>
            </a:r>
            <a:r>
              <a:t>: </a:t>
            </a:r>
            <a:r>
              <a:rPr>
                <a:solidFill>
                  <a:srgbClr val="CE9178"/>
                </a:solidFill>
              </a:rPr>
              <a:t>“</a:t>
            </a:r>
            <a:r>
              <a:rPr>
                <a:solidFill>
                  <a:srgbClr val="FF0000"/>
                </a:solidFill>
              </a:rPr>
              <a:t>000</a:t>
            </a:r>
            <a:r>
              <a:rPr>
                <a:solidFill>
                  <a:srgbClr val="CE9178"/>
                </a:solidFill>
              </a:rPr>
              <a:t>"</a:t>
            </a:r>
            <a:endParaRPr>
              <a:solidFill>
                <a:srgbClr val="CE9178"/>
              </a:solidFill>
            </a:endParaRPr>
          </a:p>
          <a:p>
            <a:pPr>
              <a:defRPr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CE9178"/>
                </a:solidFill>
              </a:rP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Google Shape;133;p2"/>
          <p:cNvSpPr txBox="1"/>
          <p:nvPr/>
        </p:nvSpPr>
        <p:spPr>
          <a:xfrm>
            <a:off x="8301966" y="479607"/>
            <a:ext cx="3844310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sp>
        <p:nvSpPr>
          <p:cNvPr id="612" name="TextBox 2"/>
          <p:cNvSpPr txBox="1"/>
          <p:nvPr/>
        </p:nvSpPr>
        <p:spPr>
          <a:xfrm>
            <a:off x="3584769" y="2905779"/>
            <a:ext cx="565240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009AA6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db.clients.find({_id: 1});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5" name="Google Shape;133;p2"/>
          <p:cNvSpPr txBox="1"/>
          <p:nvPr/>
        </p:nvSpPr>
        <p:spPr>
          <a:xfrm>
            <a:off x="8301966" y="479607"/>
            <a:ext cx="3844310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pic>
        <p:nvPicPr>
          <p:cNvPr id="616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231" y="1442760"/>
            <a:ext cx="7249539" cy="3972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Google Shape;133;p2"/>
          <p:cNvSpPr txBox="1"/>
          <p:nvPr/>
        </p:nvSpPr>
        <p:spPr>
          <a:xfrm>
            <a:off x="8301966" y="479607"/>
            <a:ext cx="3940997" cy="3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ЕРЕТИКИ И ЛЖЕУЧИТЕЛИ</a:t>
            </a:r>
          </a:p>
        </p:txBody>
      </p:sp>
      <p:pic>
        <p:nvPicPr>
          <p:cNvPr id="620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547" y="1204601"/>
            <a:ext cx="7382907" cy="4448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3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625" name="TextBox 3"/>
          <p:cNvSpPr txBox="1"/>
          <p:nvPr/>
        </p:nvSpPr>
        <p:spPr>
          <a:xfrm>
            <a:off x="2325295" y="2122339"/>
            <a:ext cx="3580969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</a:t>
            </a:r>
            <a:r>
              <a:t>…</a:t>
            </a:r>
            <a:r>
              <a:t>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5559" y="981370"/>
            <a:ext cx="4754383" cy="158324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extBox 1"/>
          <p:cNvSpPr txBox="1"/>
          <p:nvPr/>
        </p:nvSpPr>
        <p:spPr>
          <a:xfrm>
            <a:off x="7161700" y="1392146"/>
            <a:ext cx="1214975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0000"/>
                </a:solidFill>
              </a:defRPr>
            </a:pPr>
            <a:r>
              <a:t>N</a:t>
            </a:r>
            <a:r>
              <a:rPr>
                <a:solidFill>
                  <a:srgbClr val="000000"/>
                </a:solidFill>
              </a:rPr>
              <a:t>ot</a:t>
            </a:r>
            <a:endParaRPr>
              <a:solidFill>
                <a:srgbClr val="000000"/>
              </a:solidFill>
            </a:endParaRPr>
          </a:p>
          <a:p>
            <a:pPr>
              <a:defRPr sz="3600">
                <a:solidFill>
                  <a:srgbClr val="FF0000"/>
                </a:solidFill>
              </a:defRPr>
            </a:pPr>
            <a:r>
              <a:t>O</a:t>
            </a:r>
            <a:r>
              <a:rPr>
                <a:solidFill>
                  <a:srgbClr val="000000"/>
                </a:solidFill>
              </a:rPr>
              <a:t>nly</a:t>
            </a:r>
          </a:p>
        </p:txBody>
      </p:sp>
      <p:sp>
        <p:nvSpPr>
          <p:cNvPr id="181" name="TextBox 2"/>
          <p:cNvSpPr txBox="1"/>
          <p:nvPr/>
        </p:nvSpPr>
        <p:spPr>
          <a:xfrm>
            <a:off x="8115938" y="1453700"/>
            <a:ext cx="1894783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SQL</a:t>
            </a:r>
          </a:p>
        </p:txBody>
      </p:sp>
      <p:sp>
        <p:nvSpPr>
          <p:cNvPr id="182" name="TextBox 4"/>
          <p:cNvSpPr txBox="1"/>
          <p:nvPr/>
        </p:nvSpPr>
        <p:spPr>
          <a:xfrm>
            <a:off x="2584298" y="3257689"/>
            <a:ext cx="8040815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3600"/>
            </a:pPr>
            <a:r>
              <a:t>Написана на С++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3600"/>
            </a:pPr>
            <a:r>
              <a:t>Документоориентированная БД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8" name="Google Shape;133;p2"/>
          <p:cNvSpPr txBox="1"/>
          <p:nvPr/>
        </p:nvSpPr>
        <p:spPr>
          <a:xfrm>
            <a:off x="8301965" y="479607"/>
            <a:ext cx="2212809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НАСИЛЬНИКИ И УБИЙЦЫ</a:t>
            </a:r>
          </a:p>
        </p:txBody>
      </p:sp>
      <p:sp>
        <p:nvSpPr>
          <p:cNvPr id="629" name="Google Shape;133;p2"/>
          <p:cNvSpPr txBox="1"/>
          <p:nvPr/>
        </p:nvSpPr>
        <p:spPr>
          <a:xfrm>
            <a:off x="2541324" y="2204864"/>
            <a:ext cx="7397384" cy="156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16 </a:t>
            </a:r>
            <a:r>
              <a:t>MB per document 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100 lvl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have no more than 64 indexes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max 50 nodes on cluster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2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634" name="TextBox 3"/>
          <p:cNvSpPr txBox="1"/>
          <p:nvPr/>
        </p:nvSpPr>
        <p:spPr>
          <a:xfrm>
            <a:off x="2325295" y="2122339"/>
            <a:ext cx="3580969" cy="286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MONGO…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7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38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6120"/>
            <a:ext cx="12192000" cy="4745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1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42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91" y="1340767"/>
            <a:ext cx="5088187" cy="2016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5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46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91" y="1340767"/>
            <a:ext cx="5088187" cy="201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rcRect l="0" t="0" r="4467" b="0"/>
          <a:stretch>
            <a:fillRect/>
          </a:stretch>
        </p:blipFill>
        <p:spPr>
          <a:xfrm>
            <a:off x="5879976" y="1550628"/>
            <a:ext cx="5903456" cy="1296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0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51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91" y="1340767"/>
            <a:ext cx="5088187" cy="201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391" y="3662910"/>
            <a:ext cx="5401235" cy="990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rcRect l="0" t="0" r="4467" b="0"/>
          <a:stretch>
            <a:fillRect/>
          </a:stretch>
        </p:blipFill>
        <p:spPr>
          <a:xfrm>
            <a:off x="5879976" y="1550628"/>
            <a:ext cx="5903456" cy="1296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6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57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391" y="1340767"/>
            <a:ext cx="5088187" cy="201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391" y="3662910"/>
            <a:ext cx="5401235" cy="990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rcRect l="0" t="0" r="4467" b="0"/>
          <a:stretch>
            <a:fillRect/>
          </a:stretch>
        </p:blipFill>
        <p:spPr>
          <a:xfrm>
            <a:off x="5879976" y="1550628"/>
            <a:ext cx="5903456" cy="1296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Рисунок 7" descr="Рисунок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24626" y="3643469"/>
            <a:ext cx="5747190" cy="990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3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pic>
        <p:nvPicPr>
          <p:cNvPr id="664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7832" y="1556791"/>
            <a:ext cx="7596337" cy="424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668" name="Прямоугольник 5"/>
          <p:cNvSpPr txBox="1"/>
          <p:nvPr/>
        </p:nvSpPr>
        <p:spPr>
          <a:xfrm>
            <a:off x="36182" y="1343445"/>
            <a:ext cx="12385904" cy="515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D4D4D4"/>
                </a:solidFill>
              </a:rPr>
              <a:t> </a:t>
            </a:r>
            <a:r>
              <a:t>sealed</a:t>
            </a:r>
            <a:r>
              <a:rPr>
                <a:solidFill>
                  <a:srgbClr val="D4D4D4"/>
                </a:solidFill>
              </a:rPr>
              <a:t> </a:t>
            </a:r>
            <a:r>
              <a:t>class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ConnectionManager</a:t>
            </a:r>
            <a:r>
              <a:rPr>
                <a:solidFill>
                  <a:srgbClr val="D4D4D4"/>
                </a:solidFill>
              </a:rPr>
              <a:t> : </a:t>
            </a:r>
            <a:r>
              <a:rPr>
                <a:solidFill>
                  <a:srgbClr val="4EC9B0"/>
                </a:solidFill>
              </a:rPr>
              <a:t>IConnectionManager</a:t>
            </a:r>
            <a:endParaRPr>
              <a:solidFill>
                <a:srgbClr val="D4D4D4"/>
              </a:solidFill>
            </a:endParaRP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   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4EC9B0"/>
                </a:solidFill>
              </a:rPr>
              <a:t>Dictionary</a:t>
            </a:r>
            <a:r>
              <a:t>&lt;</a:t>
            </a:r>
            <a:r>
              <a:rPr>
                <a:solidFill>
                  <a:srgbClr val="569CD6"/>
                </a:solidFill>
              </a:rPr>
              <a:t>string</a:t>
            </a:r>
            <a:r>
              <a:t>, </a:t>
            </a:r>
            <a:r>
              <a:rPr>
                <a:solidFill>
                  <a:srgbClr val="4EC9B0"/>
                </a:solidFill>
              </a:rPr>
              <a:t>IMongoDatabase</a:t>
            </a:r>
            <a:r>
              <a:t>&gt; </a:t>
            </a:r>
            <a:r>
              <a:rPr>
                <a:solidFill>
                  <a:srgbClr val="1F497D"/>
                </a:solidFill>
              </a:rPr>
              <a:t>Databases</a:t>
            </a:r>
            <a:r>
              <a:t> = 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Dictionary</a:t>
            </a:r>
            <a:r>
              <a:t>&lt;</a:t>
            </a:r>
            <a:r>
              <a:rPr>
                <a:solidFill>
                  <a:srgbClr val="569CD6"/>
                </a:solidFill>
              </a:rPr>
              <a:t>string</a:t>
            </a:r>
            <a:r>
              <a:t>, </a:t>
            </a:r>
            <a:r>
              <a:rPr>
                <a:solidFill>
                  <a:srgbClr val="4EC9B0"/>
                </a:solidFill>
              </a:rPr>
              <a:t>IMongoDatabase</a:t>
            </a:r>
            <a:r>
              <a:t>&gt;();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private</a:t>
            </a:r>
            <a:r>
              <a:t> </a:t>
            </a:r>
            <a:r>
              <a:rPr>
                <a:solidFill>
                  <a:srgbClr val="569CD6"/>
                </a:solidFill>
              </a:rPr>
              <a:t>readonly</a:t>
            </a:r>
            <a:r>
              <a:t> </a:t>
            </a:r>
            <a:r>
              <a:rPr>
                <a:solidFill>
                  <a:srgbClr val="4EC9B0"/>
                </a:solidFill>
              </a:rPr>
              <a:t>IMongoClient</a:t>
            </a:r>
            <a:r>
              <a:t> </a:t>
            </a:r>
            <a:r>
              <a:rPr>
                <a:solidFill>
                  <a:srgbClr val="9CDCFE"/>
                </a:solidFill>
              </a:rPr>
              <a:t>_</a:t>
            </a:r>
            <a:r>
              <a:rPr>
                <a:solidFill>
                  <a:srgbClr val="1F497D"/>
                </a:solidFill>
              </a:rPr>
              <a:t>client</a:t>
            </a:r>
            <a:r>
              <a:t>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FF0000"/>
                </a:solidFill>
              </a:rPr>
              <a:t>ConnectionManager</a:t>
            </a:r>
            <a:r>
              <a:t>(</a:t>
            </a:r>
            <a:r>
              <a:rPr>
                <a:solidFill>
                  <a:srgbClr val="569CD6"/>
                </a:solidFill>
              </a:rPr>
              <a:t>string</a:t>
            </a:r>
            <a:r>
              <a:t> </a:t>
            </a:r>
            <a:r>
              <a:rPr>
                <a:solidFill>
                  <a:srgbClr val="1F497D"/>
                </a:solidFill>
              </a:rPr>
              <a:t>connectionString</a:t>
            </a:r>
            <a:r>
              <a:t>)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{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569CD6"/>
                </a:solidFill>
              </a:rPr>
              <a:t>var</a:t>
            </a:r>
            <a:r>
              <a:t> </a:t>
            </a:r>
            <a:r>
              <a:rPr>
                <a:solidFill>
                  <a:srgbClr val="1F497D"/>
                </a:solidFill>
              </a:rPr>
              <a:t>mongoClientSettings</a:t>
            </a:r>
            <a:r>
              <a:t> = </a:t>
            </a:r>
            <a:r>
              <a:rPr>
                <a:solidFill>
                  <a:srgbClr val="1F497D"/>
                </a:solidFill>
              </a:rPr>
              <a:t>MongoClientSettings</a:t>
            </a:r>
            <a:r>
              <a:t>.</a:t>
            </a:r>
            <a:r>
              <a:rPr>
                <a:solidFill>
                  <a:srgbClr val="FF0000"/>
                </a:solidFill>
              </a:rPr>
              <a:t>FromUrl</a:t>
            </a:r>
            <a:r>
              <a:t>(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MongoUrl</a:t>
            </a:r>
            <a:r>
              <a:t>(</a:t>
            </a:r>
            <a:r>
              <a:rPr>
                <a:solidFill>
                  <a:srgbClr val="1F497D"/>
                </a:solidFill>
              </a:rPr>
              <a:t>connectionString</a:t>
            </a:r>
            <a:r>
              <a:t>));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9CDCFE"/>
                </a:solidFill>
              </a:rPr>
              <a:t>_</a:t>
            </a:r>
            <a:r>
              <a:rPr>
                <a:solidFill>
                  <a:srgbClr val="1F497D"/>
                </a:solidFill>
              </a:rPr>
              <a:t>client</a:t>
            </a:r>
            <a:r>
              <a:t> = 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MongoClient</a:t>
            </a:r>
            <a:r>
              <a:t>(</a:t>
            </a:r>
            <a:r>
              <a:rPr>
                <a:solidFill>
                  <a:srgbClr val="1F497D"/>
                </a:solidFill>
              </a:rPr>
              <a:t>mongoClientSettings</a:t>
            </a:r>
            <a:r>
              <a:t>);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    </a:t>
            </a:r>
            <a:r>
              <a:rPr>
                <a:solidFill>
                  <a:srgbClr val="569CD6"/>
                </a:solidFill>
              </a:rPr>
              <a:t>public</a:t>
            </a:r>
            <a:r>
              <a:t> </a:t>
            </a:r>
            <a:r>
              <a:rPr>
                <a:solidFill>
                  <a:srgbClr val="4EC9B0"/>
                </a:solidFill>
              </a:rPr>
              <a:t>IMongoDatabase</a:t>
            </a:r>
            <a:r>
              <a:t> </a:t>
            </a:r>
            <a:r>
              <a:rPr>
                <a:solidFill>
                  <a:srgbClr val="FF0000"/>
                </a:solidFill>
              </a:rPr>
              <a:t>GetDatabase</a:t>
            </a:r>
            <a:r>
              <a:t>(</a:t>
            </a:r>
            <a:r>
              <a:rPr>
                <a:solidFill>
                  <a:srgbClr val="569CD6"/>
                </a:solidFill>
              </a:rPr>
              <a:t>string</a:t>
            </a:r>
            <a:r>
              <a:t> </a:t>
            </a:r>
            <a:r>
              <a:rPr>
                <a:solidFill>
                  <a:srgbClr val="1F497D"/>
                </a:solidFill>
              </a:rPr>
              <a:t>dbName</a:t>
            </a:r>
            <a:r>
              <a:t>)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{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C586C0"/>
                </a:solidFill>
              </a:rPr>
              <a:t>if</a:t>
            </a:r>
            <a:r>
              <a:t> (</a:t>
            </a:r>
            <a:r>
              <a:rPr>
                <a:solidFill>
                  <a:srgbClr val="1F497D"/>
                </a:solidFill>
              </a:rPr>
              <a:t>Databases</a:t>
            </a:r>
            <a:r>
              <a:t>.</a:t>
            </a:r>
            <a:r>
              <a:rPr>
                <a:solidFill>
                  <a:srgbClr val="FF0000"/>
                </a:solidFill>
              </a:rPr>
              <a:t>TryGetValue</a:t>
            </a:r>
            <a:r>
              <a:t>(</a:t>
            </a:r>
            <a:r>
              <a:rPr>
                <a:solidFill>
                  <a:srgbClr val="1F497D"/>
                </a:solidFill>
              </a:rPr>
              <a:t>dbName</a:t>
            </a:r>
            <a:r>
              <a:t>, </a:t>
            </a:r>
            <a:r>
              <a:rPr>
                <a:solidFill>
                  <a:srgbClr val="569CD6"/>
                </a:solidFill>
              </a:rPr>
              <a:t>out</a:t>
            </a:r>
            <a:r>
              <a:t> </a:t>
            </a:r>
            <a:r>
              <a:rPr>
                <a:solidFill>
                  <a:srgbClr val="569CD6"/>
                </a:solidFill>
              </a:rPr>
              <a:t>var</a:t>
            </a:r>
            <a:r>
              <a:t> </a:t>
            </a:r>
            <a:r>
              <a:rPr>
                <a:solidFill>
                  <a:srgbClr val="1F497D"/>
                </a:solidFill>
              </a:rPr>
              <a:t>db</a:t>
            </a:r>
            <a:r>
              <a:t>))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1F497D"/>
                </a:solidFill>
              </a:rPr>
              <a:t>db</a:t>
            </a:r>
            <a:r>
              <a:t>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1F497D"/>
                </a:solidFill>
              </a:rPr>
              <a:t>db</a:t>
            </a:r>
            <a:r>
              <a:t> = </a:t>
            </a:r>
            <a:r>
              <a:rPr>
                <a:solidFill>
                  <a:srgbClr val="9CDCFE"/>
                </a:solidFill>
              </a:rPr>
              <a:t>_</a:t>
            </a:r>
            <a:r>
              <a:rPr>
                <a:solidFill>
                  <a:srgbClr val="1F497D"/>
                </a:solidFill>
              </a:rPr>
              <a:t>client</a:t>
            </a:r>
            <a:r>
              <a:t>.</a:t>
            </a:r>
            <a:r>
              <a:rPr>
                <a:solidFill>
                  <a:srgbClr val="FF0000"/>
                </a:solidFill>
              </a:rPr>
              <a:t>GetDatabase</a:t>
            </a:r>
            <a:r>
              <a:t>(</a:t>
            </a:r>
            <a:r>
              <a:rPr>
                <a:solidFill>
                  <a:srgbClr val="1F497D"/>
                </a:solidFill>
              </a:rPr>
              <a:t>dbName</a:t>
            </a:r>
            <a:r>
              <a:t>);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1F497D"/>
                </a:solidFill>
              </a:rPr>
              <a:t>Databases</a:t>
            </a:r>
            <a:r>
              <a:t>.</a:t>
            </a:r>
            <a:r>
              <a:rPr>
                <a:solidFill>
                  <a:srgbClr val="FF0000"/>
                </a:solidFill>
              </a:rPr>
              <a:t>Add</a:t>
            </a:r>
            <a:r>
              <a:t>(</a:t>
            </a:r>
            <a:r>
              <a:rPr>
                <a:solidFill>
                  <a:srgbClr val="1F497D"/>
                </a:solidFill>
              </a:rPr>
              <a:t>dbName</a:t>
            </a:r>
            <a:r>
              <a:t>, </a:t>
            </a:r>
            <a:r>
              <a:rPr>
                <a:solidFill>
                  <a:srgbClr val="1F497D"/>
                </a:solidFill>
              </a:rPr>
              <a:t>db</a:t>
            </a:r>
            <a:r>
              <a:t>);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C586C0"/>
                </a:solidFill>
              </a:rPr>
              <a:t>return</a:t>
            </a:r>
            <a:r>
              <a:t> </a:t>
            </a:r>
            <a:r>
              <a:rPr>
                <a:solidFill>
                  <a:srgbClr val="9CDCFE"/>
                </a:solidFill>
              </a:rPr>
              <a:t>db</a:t>
            </a:r>
            <a:r>
              <a:t>;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</a:t>
            </a:r>
          </a:p>
          <a:p>
            <a:pPr>
              <a:defRPr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1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672" name="Прямоугольник 2"/>
          <p:cNvSpPr txBox="1"/>
          <p:nvPr/>
        </p:nvSpPr>
        <p:spPr>
          <a:xfrm>
            <a:off x="1896439" y="2132856"/>
            <a:ext cx="8858025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4EC9B0"/>
                </a:solidFill>
              </a:rPr>
              <a:t>FilterDefinition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BsonDocument</a:t>
            </a:r>
            <a:r>
              <a:t>&gt; 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t> = </a:t>
            </a:r>
            <a:r>
              <a:rPr>
                <a:solidFill>
                  <a:srgbClr val="CE9178"/>
                </a:solidFill>
              </a:rPr>
              <a:t>"{ x: 1 }"</a:t>
            </a:r>
            <a:r>
              <a:t>;</a:t>
            </a:r>
          </a:p>
          <a:p>
            <a:pPr>
              <a:defRPr b="1" sz="16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FilterDefinition</a:t>
            </a:r>
            <a:r>
              <a:rPr>
                <a:solidFill>
                  <a:srgbClr val="D4D4D4"/>
                </a:solidFill>
              </a:rPr>
              <a:t>&lt;</a:t>
            </a:r>
            <a:r>
              <a:t>BsonDocument</a:t>
            </a:r>
            <a:r>
              <a:rPr>
                <a:solidFill>
                  <a:srgbClr val="D4D4D4"/>
                </a:solidFill>
              </a:rPr>
              <a:t>&gt; 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rPr>
                <a:solidFill>
                  <a:srgbClr val="D4D4D4"/>
                </a:solidFill>
              </a:rPr>
              <a:t> = </a:t>
            </a:r>
            <a:r>
              <a:rPr>
                <a:solidFill>
                  <a:srgbClr val="569CD6"/>
                </a:solidFill>
              </a:rPr>
              <a:t>new</a:t>
            </a:r>
            <a:r>
              <a:rPr>
                <a:solidFill>
                  <a:srgbClr val="D4D4D4"/>
                </a:solidFill>
              </a:rPr>
              <a:t> </a:t>
            </a:r>
            <a:r>
              <a:t>BsonDocument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"x"</a:t>
            </a:r>
            <a:r>
              <a:rPr>
                <a:solidFill>
                  <a:srgbClr val="D4D4D4"/>
                </a:solidFill>
              </a:rPr>
              <a:t>, </a:t>
            </a:r>
            <a:r>
              <a:rPr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569CD6"/>
                </a:solidFill>
              </a:rPr>
              <a:t>var</a:t>
            </a:r>
            <a:r>
              <a:t> 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t> = </a:t>
            </a:r>
            <a:r>
              <a:rPr>
                <a:solidFill>
                  <a:srgbClr val="1F497D"/>
                </a:solidFill>
              </a:rPr>
              <a:t>Builders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BsonDocument</a:t>
            </a:r>
            <a:r>
              <a:t>&gt;.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t>.</a:t>
            </a:r>
            <a:r>
              <a:rPr>
                <a:solidFill>
                  <a:srgbClr val="FF0000"/>
                </a:solidFill>
              </a:rPr>
              <a:t>Eq</a:t>
            </a:r>
            <a:r>
              <a:t>(</a:t>
            </a:r>
            <a:r>
              <a:rPr>
                <a:solidFill>
                  <a:srgbClr val="CE9178"/>
                </a:solidFill>
              </a:rPr>
              <a:t>"i"</a:t>
            </a:r>
            <a:r>
              <a:t>, </a:t>
            </a:r>
            <a:r>
              <a:rPr>
                <a:solidFill>
                  <a:srgbClr val="000000"/>
                </a:solidFill>
              </a:rPr>
              <a:t>71</a:t>
            </a:r>
            <a:r>
              <a:t>);</a:t>
            </a:r>
          </a:p>
          <a:p>
            <a:pPr>
              <a:defRPr b="1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var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rPr>
                <a:solidFill>
                  <a:srgbClr val="D4D4D4"/>
                </a:solidFill>
              </a:rPr>
              <a:t> = </a:t>
            </a:r>
            <a:r>
              <a:rPr>
                <a:solidFill>
                  <a:srgbClr val="1F497D"/>
                </a:solidFill>
              </a:rPr>
              <a:t>Builders</a:t>
            </a:r>
            <a:r>
              <a:rPr>
                <a:solidFill>
                  <a:srgbClr val="D4D4D4"/>
                </a:solidFill>
              </a:rPr>
              <a:t>&lt;</a:t>
            </a:r>
            <a:r>
              <a:rPr>
                <a:solidFill>
                  <a:srgbClr val="4EC9B0"/>
                </a:solidFill>
              </a:rPr>
              <a:t>BsonDocument</a:t>
            </a:r>
            <a:r>
              <a:rPr>
                <a:solidFill>
                  <a:srgbClr val="D4D4D4"/>
                </a:solidFill>
              </a:rPr>
              <a:t>&gt;.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FF0000"/>
                </a:solidFill>
              </a:rPr>
              <a:t>Gt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"i"</a:t>
            </a:r>
            <a:r>
              <a:rPr>
                <a:solidFill>
                  <a:srgbClr val="D4D4D4"/>
                </a:solidFill>
              </a:rPr>
              <a:t>, </a:t>
            </a:r>
            <a:r>
              <a:rPr>
                <a:solidFill>
                  <a:srgbClr val="000000"/>
                </a:solidFill>
              </a:rPr>
              <a:t>50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>
              <a:defRPr b="1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569CD6"/>
                </a:solidFill>
              </a:rPr>
              <a:t>var</a:t>
            </a:r>
            <a:r>
              <a:t> </a:t>
            </a:r>
            <a:r>
              <a:rPr>
                <a:solidFill>
                  <a:srgbClr val="1F497D"/>
                </a:solidFill>
              </a:rPr>
              <a:t>filterBuilder</a:t>
            </a:r>
            <a:r>
              <a:t> = </a:t>
            </a:r>
            <a:r>
              <a:rPr>
                <a:solidFill>
                  <a:srgbClr val="1F497D"/>
                </a:solidFill>
              </a:rPr>
              <a:t>Builders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BsonDocument</a:t>
            </a:r>
            <a:r>
              <a:t>&gt;.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t>;</a:t>
            </a:r>
          </a:p>
          <a:p>
            <a:pPr>
              <a:defRPr b="1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var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1F497D"/>
                </a:solidFill>
              </a:rPr>
              <a:t>filter</a:t>
            </a:r>
            <a:r>
              <a:rPr>
                <a:solidFill>
                  <a:srgbClr val="D4D4D4"/>
                </a:solidFill>
              </a:rPr>
              <a:t> = </a:t>
            </a:r>
            <a:r>
              <a:rPr>
                <a:solidFill>
                  <a:srgbClr val="1F497D"/>
                </a:solidFill>
              </a:rPr>
              <a:t>filterBuilder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FF0000"/>
                </a:solidFill>
              </a:rPr>
              <a:t>Gt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"i"</a:t>
            </a:r>
            <a:r>
              <a:rPr>
                <a:solidFill>
                  <a:srgbClr val="D4D4D4"/>
                </a:solidFill>
              </a:rPr>
              <a:t>, </a:t>
            </a:r>
            <a:r>
              <a:rPr>
                <a:solidFill>
                  <a:srgbClr val="000000"/>
                </a:solidFill>
              </a:rPr>
              <a:t>50</a:t>
            </a:r>
            <a:r>
              <a:rPr>
                <a:solidFill>
                  <a:srgbClr val="D4D4D4"/>
                </a:solidFill>
              </a:rPr>
              <a:t>) &amp; </a:t>
            </a:r>
            <a:r>
              <a:rPr>
                <a:solidFill>
                  <a:srgbClr val="1F497D"/>
                </a:solidFill>
              </a:rPr>
              <a:t>filterBuilder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FF0000"/>
                </a:solidFill>
              </a:rPr>
              <a:t>Lte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CE9178"/>
                </a:solidFill>
              </a:rPr>
              <a:t>"i"</a:t>
            </a:r>
            <a:r>
              <a:rPr>
                <a:solidFill>
                  <a:srgbClr val="D4D4D4"/>
                </a:solidFill>
              </a:rPr>
              <a:t>, </a:t>
            </a:r>
            <a:r>
              <a:rPr>
                <a:solidFill>
                  <a:srgbClr val="000000"/>
                </a:solidFill>
              </a:rPr>
              <a:t>100</a:t>
            </a:r>
            <a:r>
              <a:rPr>
                <a:solidFill>
                  <a:srgbClr val="D4D4D4"/>
                </a:solidFill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rcRect l="1110" t="9734" r="4987" b="12392"/>
          <a:stretch>
            <a:fillRect/>
          </a:stretch>
        </p:blipFill>
        <p:spPr>
          <a:xfrm>
            <a:off x="2068742" y="2708919"/>
            <a:ext cx="8639876" cy="276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Рисунок 6" descr="Рисунок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5559" y="981370"/>
            <a:ext cx="4754383" cy="1583247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extBox 7"/>
          <p:cNvSpPr txBox="1"/>
          <p:nvPr/>
        </p:nvSpPr>
        <p:spPr>
          <a:xfrm>
            <a:off x="7161700" y="1392146"/>
            <a:ext cx="1214975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600">
                <a:solidFill>
                  <a:srgbClr val="FF0000"/>
                </a:solidFill>
              </a:defRPr>
            </a:pPr>
            <a:r>
              <a:t>N</a:t>
            </a:r>
            <a:r>
              <a:rPr>
                <a:solidFill>
                  <a:srgbClr val="000000"/>
                </a:solidFill>
              </a:rPr>
              <a:t>ot</a:t>
            </a:r>
            <a:endParaRPr>
              <a:solidFill>
                <a:srgbClr val="000000"/>
              </a:solidFill>
            </a:endParaRPr>
          </a:p>
          <a:p>
            <a:pPr>
              <a:defRPr sz="3600">
                <a:solidFill>
                  <a:srgbClr val="FF0000"/>
                </a:solidFill>
              </a:defRPr>
            </a:pPr>
            <a:r>
              <a:t>O</a:t>
            </a:r>
            <a:r>
              <a:rPr>
                <a:solidFill>
                  <a:srgbClr val="000000"/>
                </a:solidFill>
              </a:rPr>
              <a:t>nly</a:t>
            </a:r>
          </a:p>
        </p:txBody>
      </p:sp>
      <p:sp>
        <p:nvSpPr>
          <p:cNvPr id="190" name="TextBox 8"/>
          <p:cNvSpPr txBox="1"/>
          <p:nvPr/>
        </p:nvSpPr>
        <p:spPr>
          <a:xfrm>
            <a:off x="8115938" y="1453700"/>
            <a:ext cx="1894783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5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676" name="Google Shape;133;p2"/>
          <p:cNvSpPr txBox="1"/>
          <p:nvPr/>
        </p:nvSpPr>
        <p:spPr>
          <a:xfrm>
            <a:off x="2397308" y="1412775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СЕРИАЛИЗАЦИЯ</a:t>
            </a:r>
          </a:p>
        </p:txBody>
      </p:sp>
      <p:sp>
        <p:nvSpPr>
          <p:cNvPr id="677" name="Прямоугольник 1"/>
          <p:cNvSpPr txBox="1"/>
          <p:nvPr/>
        </p:nvSpPr>
        <p:spPr>
          <a:xfrm>
            <a:off x="3981480" y="2967334"/>
            <a:ext cx="60045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ToBsonDocument() и ToJson()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Атрибуты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Конвенции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0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681" name="Прямоугольник 1"/>
          <p:cNvSpPr txBox="1"/>
          <p:nvPr/>
        </p:nvSpPr>
        <p:spPr>
          <a:xfrm>
            <a:off x="483874" y="1124743"/>
            <a:ext cx="12420847" cy="548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public</a:t>
            </a:r>
            <a:r>
              <a:rPr>
                <a:solidFill>
                  <a:srgbClr val="D4D4D4"/>
                </a:solidFill>
              </a:rPr>
              <a:t> </a:t>
            </a:r>
            <a:r>
              <a:t>enum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GuidRepresentation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The representation for Guids is unspecified, so conversion between </a:t>
            </a:r>
            <a:endParaRPr>
              <a:solidFill>
                <a:srgbClr val="6A9955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A9955"/>
                </a:solidFill>
              </a:rPr>
              <a:t>    /// Guids and Bson binary data is not possible.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&lt;/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Unspecified</a:t>
            </a:r>
            <a:r>
              <a:t> = </a:t>
            </a:r>
            <a:r>
              <a:rPr>
                <a:solidFill>
                  <a:srgbClr val="B5CEA8"/>
                </a:solidFill>
              </a:rPr>
              <a:t>0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Use the new standard representation for Guids (binary subtype 4 with bytes in network byte order).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&lt;/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Standard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Use the representation used by older versions of the C# driver </a:t>
            </a:r>
            <a:endParaRPr>
              <a:solidFill>
                <a:srgbClr val="6A9955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A9955"/>
                </a:solidFill>
              </a:rPr>
              <a:t>    /// (including most community provided C# drivers).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&lt;/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CSharpLegacy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Use the representation used by older versions of the Java driver.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&lt;/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JavaLegacy</a:t>
            </a:r>
            <a:r>
              <a:t>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Use the representation used by older versions of the Python driver.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6A9955"/>
                </a:solidFill>
              </a:rPr>
              <a:t>/// </a:t>
            </a:r>
            <a:r>
              <a:rPr>
                <a:solidFill>
                  <a:srgbClr val="808080"/>
                </a:solidFill>
              </a:rPr>
              <a:t>&lt;/</a:t>
            </a:r>
            <a:r>
              <a:rPr>
                <a:solidFill>
                  <a:srgbClr val="569CD6"/>
                </a:solidFill>
              </a:rPr>
              <a:t>summary</a:t>
            </a:r>
            <a:r>
              <a:rPr>
                <a:solidFill>
                  <a:srgbClr val="808080"/>
                </a:solidFill>
              </a:rPr>
              <a:t>&gt;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PythonLegacy</a:t>
            </a:r>
            <a:endParaRPr>
              <a:solidFill>
                <a:srgbClr val="1F497D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685" name="Прямоугольник 2"/>
          <p:cNvSpPr txBox="1"/>
          <p:nvPr/>
        </p:nvSpPr>
        <p:spPr>
          <a:xfrm>
            <a:off x="2147768" y="3141980"/>
            <a:ext cx="8615500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BsonDefaults.GuidRepresentation = GuidRepresentation.Standard;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8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689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… и снова сериализация</a:t>
            </a:r>
          </a:p>
        </p:txBody>
      </p:sp>
      <p:pic>
        <p:nvPicPr>
          <p:cNvPr id="690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7608" y="1700808"/>
            <a:ext cx="7488833" cy="4337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3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694" name="Google Shape;133;p2"/>
          <p:cNvSpPr txBox="1"/>
          <p:nvPr/>
        </p:nvSpPr>
        <p:spPr>
          <a:xfrm>
            <a:off x="2685340" y="1556791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ТРАНЗАКЦИИ</a:t>
            </a:r>
          </a:p>
        </p:txBody>
      </p:sp>
      <p:sp>
        <p:nvSpPr>
          <p:cNvPr id="695" name="TextBox 1"/>
          <p:cNvSpPr txBox="1"/>
          <p:nvPr/>
        </p:nvSpPr>
        <p:spPr>
          <a:xfrm>
            <a:off x="3302933" y="3105834"/>
            <a:ext cx="617454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v 4.0 – </a:t>
            </a:r>
            <a:r>
              <a:t>распределенные транзакции в </a:t>
            </a:r>
            <a:r>
              <a:t>replica set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v </a:t>
            </a:r>
            <a:r>
              <a:t>4.2 – ACID транзакции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8" name="Google Shape;133;p2"/>
          <p:cNvSpPr txBox="1"/>
          <p:nvPr/>
        </p:nvSpPr>
        <p:spPr>
          <a:xfrm>
            <a:off x="8301965" y="479607"/>
            <a:ext cx="2212809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699" name="Прямоугольник 2"/>
          <p:cNvSpPr txBox="1"/>
          <p:nvPr/>
        </p:nvSpPr>
        <p:spPr>
          <a:xfrm>
            <a:off x="605195" y="2195830"/>
            <a:ext cx="1178988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var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1F497D"/>
                </a:solidFill>
              </a:rPr>
              <a:t>sessionOptions</a:t>
            </a:r>
            <a:r>
              <a:rPr>
                <a:solidFill>
                  <a:srgbClr val="D4D4D4"/>
                </a:solidFill>
              </a:rPr>
              <a:t> = </a:t>
            </a:r>
            <a:r>
              <a:t>new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ClientSessionOptions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1F497D"/>
                </a:solidFill>
              </a:rPr>
              <a:t>DefaultTransactionOptions</a:t>
            </a:r>
            <a:r>
              <a:t> = 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TransactionOptions</a:t>
            </a:r>
            <a:r>
              <a:t>(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1F497D"/>
                </a:solidFill>
              </a:rPr>
              <a:t>readConcern</a:t>
            </a:r>
            <a:r>
              <a:t>: 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Optional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ReadConcern</a:t>
            </a:r>
            <a:r>
              <a:t>&gt;(</a:t>
            </a:r>
            <a:r>
              <a:rPr>
                <a:solidFill>
                  <a:srgbClr val="1F497D"/>
                </a:solidFill>
              </a:rPr>
              <a:t>ReadConcern</a:t>
            </a:r>
            <a:r>
              <a:t>.</a:t>
            </a:r>
            <a:r>
              <a:rPr>
                <a:solidFill>
                  <a:srgbClr val="376092"/>
                </a:solidFill>
              </a:rPr>
              <a:t>Local</a:t>
            </a:r>
            <a:r>
              <a:t>),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1F497D"/>
                </a:solidFill>
              </a:rPr>
              <a:t>writeConcern</a:t>
            </a:r>
            <a:r>
              <a:t>: </a:t>
            </a:r>
            <a:r>
              <a:rPr>
                <a:solidFill>
                  <a:srgbClr val="569CD6"/>
                </a:solidFill>
              </a:rPr>
              <a:t>new</a:t>
            </a:r>
            <a:r>
              <a:t> </a:t>
            </a:r>
            <a:r>
              <a:rPr>
                <a:solidFill>
                  <a:srgbClr val="4EC9B0"/>
                </a:solidFill>
              </a:rPr>
              <a:t>Optional</a:t>
            </a:r>
            <a:r>
              <a:t>&lt;</a:t>
            </a:r>
            <a:r>
              <a:rPr>
                <a:solidFill>
                  <a:srgbClr val="4EC9B0"/>
                </a:solidFill>
              </a:rPr>
              <a:t>WriteConcern</a:t>
            </a:r>
            <a:r>
              <a:t>&gt;(</a:t>
            </a:r>
            <a:r>
              <a:rPr>
                <a:solidFill>
                  <a:srgbClr val="1F497D"/>
                </a:solidFill>
              </a:rPr>
              <a:t>WriteConcern</a:t>
            </a:r>
            <a:r>
              <a:t>.</a:t>
            </a:r>
            <a:r>
              <a:rPr>
                <a:solidFill>
                  <a:srgbClr val="376092"/>
                </a:solidFill>
              </a:rPr>
              <a:t>WMajority</a:t>
            </a:r>
            <a:r>
              <a:t>))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};</a:t>
            </a:r>
            <a:endParaRPr>
              <a:solidFill>
                <a:srgbClr val="1F497D"/>
              </a:solidFill>
            </a:endParaRPr>
          </a:p>
          <a:p>
            <a:pPr>
              <a:defRPr b="1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using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var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session</a:t>
            </a:r>
            <a:r>
              <a:rPr>
                <a:solidFill>
                  <a:srgbClr val="D4D4D4"/>
                </a:solidFill>
              </a:rPr>
              <a:t> = </a:t>
            </a:r>
            <a:r>
              <a:rPr>
                <a:solidFill>
                  <a:srgbClr val="4EC9B0"/>
                </a:solidFill>
              </a:rPr>
              <a:t>await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4EC9B0"/>
                </a:solidFill>
              </a:rPr>
              <a:t>_mongoConnectionManager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4EC9B0"/>
                </a:solidFill>
              </a:rPr>
              <a:t>StartSession</a:t>
            </a:r>
            <a:r>
              <a:rPr>
                <a:solidFill>
                  <a:srgbClr val="D4D4D4"/>
                </a:solidFill>
              </a:rPr>
              <a:t>(</a:t>
            </a:r>
            <a:r>
              <a:rPr>
                <a:solidFill>
                  <a:srgbClr val="4EC9B0"/>
                </a:solidFill>
              </a:rPr>
              <a:t>sessionOptions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1F497D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session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FF0000"/>
                </a:solidFill>
              </a:rPr>
              <a:t>StartTransaction</a:t>
            </a:r>
            <a:r>
              <a:rPr>
                <a:solidFill>
                  <a:srgbClr val="D4D4D4"/>
                </a:solidFill>
              </a:rPr>
              <a:t>(</a:t>
            </a:r>
            <a:r>
              <a:t>transactionOptions</a:t>
            </a:r>
            <a:r>
              <a:rPr>
                <a:solidFill>
                  <a:srgbClr val="D4D4D4"/>
                </a:solidFill>
              </a:rPr>
              <a:t>);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// var result = do some work with mongo db using the session; </a:t>
            </a:r>
            <a:endParaRPr>
              <a:solidFill>
                <a:srgbClr val="D4D4D4"/>
              </a:solidFill>
            </a:endParaRPr>
          </a:p>
          <a:p>
            <a:pPr>
              <a:defRPr b="1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if</a:t>
            </a:r>
            <a:r>
              <a:rPr>
                <a:solidFill>
                  <a:srgbClr val="D4D4D4"/>
                </a:solidFill>
              </a:rPr>
              <a:t> (</a:t>
            </a:r>
            <a:r>
              <a:rPr>
                <a:solidFill>
                  <a:srgbClr val="1F497D"/>
                </a:solidFill>
              </a:rPr>
              <a:t>result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1F497D"/>
                </a:solidFill>
              </a:rPr>
              <a:t>Succeeded</a:t>
            </a:r>
            <a:r>
              <a:rPr>
                <a:solidFill>
                  <a:srgbClr val="D4D4D4"/>
                </a:solidFill>
              </a:rPr>
              <a:t>) </a:t>
            </a:r>
            <a:r>
              <a:rPr>
                <a:solidFill>
                  <a:srgbClr val="569CD6"/>
                </a:solidFill>
              </a:rPr>
              <a:t>await</a:t>
            </a:r>
            <a:r>
              <a:rPr>
                <a:solidFill>
                  <a:srgbClr val="D4D4D4"/>
                </a:solidFill>
              </a:rPr>
              <a:t> </a:t>
            </a:r>
            <a:r>
              <a:rPr>
                <a:solidFill>
                  <a:srgbClr val="1F497D"/>
                </a:solidFill>
              </a:rPr>
              <a:t>session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FF0000"/>
                </a:solidFill>
              </a:rPr>
              <a:t>CommitTransactionAsync</a:t>
            </a:r>
            <a:r>
              <a:rPr>
                <a:solidFill>
                  <a:srgbClr val="D4D4D4"/>
                </a:solidFill>
              </a:rPr>
              <a:t>();</a:t>
            </a:r>
            <a:endParaRPr>
              <a:solidFill>
                <a:srgbClr val="D4D4D4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11;p29"/>
          <p:cNvSpPr txBox="1"/>
          <p:nvPr>
            <p:ph type="sldNum" sz="quarter" idx="2"/>
          </p:nvPr>
        </p:nvSpPr>
        <p:spPr>
          <a:xfrm>
            <a:off x="11912761" y="6446880"/>
            <a:ext cx="24276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2" name="Google Shape;133;p2"/>
          <p:cNvSpPr txBox="1"/>
          <p:nvPr/>
        </p:nvSpPr>
        <p:spPr>
          <a:xfrm>
            <a:off x="8301966" y="479607"/>
            <a:ext cx="2212808" cy="5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НЕДОВЕРИВШИХСЯ</a:t>
            </a:r>
          </a:p>
        </p:txBody>
      </p:sp>
      <p:sp>
        <p:nvSpPr>
          <p:cNvPr id="703" name="Прямоугольник 2"/>
          <p:cNvSpPr txBox="1"/>
          <p:nvPr/>
        </p:nvSpPr>
        <p:spPr>
          <a:xfrm>
            <a:off x="453087" y="1764030"/>
            <a:ext cx="11789882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rPr>
                <a:solidFill>
                  <a:srgbClr val="C586C0"/>
                </a:solidFill>
              </a:rPr>
              <a:t>using</a:t>
            </a:r>
            <a:r>
              <a:t> (</a:t>
            </a:r>
            <a:r>
              <a:rPr>
                <a:solidFill>
                  <a:srgbClr val="4EC9B0"/>
                </a:solidFill>
              </a:rPr>
              <a:t>var</a:t>
            </a:r>
            <a:r>
              <a:t> </a:t>
            </a:r>
            <a:r>
              <a:rPr>
                <a:solidFill>
                  <a:srgbClr val="4EC9B0"/>
                </a:solidFill>
              </a:rPr>
              <a:t>session</a:t>
            </a:r>
            <a:r>
              <a:t> = </a:t>
            </a:r>
            <a:r>
              <a:rPr>
                <a:solidFill>
                  <a:srgbClr val="4EC9B0"/>
                </a:solidFill>
              </a:rPr>
              <a:t>await</a:t>
            </a:r>
            <a:r>
              <a:t> </a:t>
            </a:r>
            <a:r>
              <a:rPr>
                <a:solidFill>
                  <a:srgbClr val="4EC9B0"/>
                </a:solidFill>
              </a:rPr>
              <a:t>client</a:t>
            </a:r>
            <a:r>
              <a:t>.</a:t>
            </a:r>
            <a:r>
              <a:rPr>
                <a:solidFill>
                  <a:srgbClr val="4EC9B0"/>
                </a:solidFill>
              </a:rPr>
              <a:t>StartSessionAsync</a:t>
            </a:r>
            <a:r>
              <a:t>())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4EC9B0"/>
                </a:solidFill>
              </a:rPr>
              <a:t>try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6A9955"/>
                </a:solidFill>
              </a:rPr>
              <a:t>// execute async operations using the session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4EC9B0"/>
                </a:solidFill>
              </a:rPr>
              <a:t>catch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{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</a:t>
            </a:r>
            <a:r>
              <a:rPr>
                <a:solidFill>
                  <a:srgbClr val="6A9955"/>
                </a:solidFill>
              </a:rPr>
              <a:t>// now Dispose on the session has nothing to do and won't block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4EC9B0"/>
                </a:solidFill>
              </a:rPr>
              <a:t>await</a:t>
            </a:r>
            <a:r>
              <a:t> </a:t>
            </a:r>
            <a:r>
              <a:rPr>
                <a:solidFill>
                  <a:srgbClr val="4EC9B0"/>
                </a:solidFill>
              </a:rPr>
              <a:t>session</a:t>
            </a:r>
            <a:r>
              <a:t>.</a:t>
            </a:r>
            <a:r>
              <a:rPr>
                <a:solidFill>
                  <a:srgbClr val="4EC9B0"/>
                </a:solidFill>
              </a:rPr>
              <a:t>AbortTransactionAsync</a:t>
            </a:r>
            <a:r>
              <a:t>(); 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    </a:t>
            </a:r>
            <a:r>
              <a:rPr>
                <a:solidFill>
                  <a:srgbClr val="C586C0"/>
                </a:solidFill>
              </a:rPr>
              <a:t>throw</a:t>
            </a:r>
            <a:r>
              <a:t>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}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    </a:t>
            </a:r>
            <a:r>
              <a:rPr>
                <a:solidFill>
                  <a:srgbClr val="4EC9B0"/>
                </a:solidFill>
              </a:rPr>
              <a:t>await</a:t>
            </a:r>
            <a:r>
              <a:t> </a:t>
            </a:r>
            <a:r>
              <a:rPr>
                <a:solidFill>
                  <a:srgbClr val="4EC9B0"/>
                </a:solidFill>
              </a:rPr>
              <a:t>session</a:t>
            </a:r>
            <a:r>
              <a:t>.</a:t>
            </a:r>
            <a:r>
              <a:rPr>
                <a:solidFill>
                  <a:srgbClr val="FF0000"/>
                </a:solidFill>
              </a:rPr>
              <a:t>CommitTransactionAsync</a:t>
            </a:r>
            <a:r>
              <a:t>();</a:t>
            </a:r>
          </a:p>
          <a:p>
            <a:pPr>
              <a:defRPr b="1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6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707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Кто будет читать документацию?</a:t>
            </a:r>
          </a:p>
        </p:txBody>
      </p:sp>
      <p:pic>
        <p:nvPicPr>
          <p:cNvPr id="708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3935" y="1841888"/>
            <a:ext cx="5724130" cy="4184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1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686" y="908720"/>
            <a:ext cx="7938628" cy="5131925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TextBox 2"/>
          <p:cNvSpPr txBox="1"/>
          <p:nvPr/>
        </p:nvSpPr>
        <p:spPr>
          <a:xfrm>
            <a:off x="2901360" y="1052737"/>
            <a:ext cx="232750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9AA6"/>
                </a:solidFill>
              </a:defRPr>
            </a:pPr>
            <a:r>
              <a:t>9 КРУГОВ АДА </a:t>
            </a:r>
            <a:r>
              <a:t>MONGODB</a:t>
            </a:r>
          </a:p>
        </p:txBody>
      </p:sp>
      <p:sp>
        <p:nvSpPr>
          <p:cNvPr id="713" name="TextBox 3"/>
          <p:cNvSpPr txBox="1"/>
          <p:nvPr/>
        </p:nvSpPr>
        <p:spPr>
          <a:xfrm>
            <a:off x="2325295" y="2122609"/>
            <a:ext cx="3580969" cy="286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ПРОДАТЬ ТЕХНОЛОГИЮ АРХИТЕКТОРУ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ПОБОРОТЬ ЖЕЛАНИЕ ИСПОЛЬЗОВАТЬ ТЕХНОЛОГИЮ ВЕЗДЕ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ПРОСТОТА ИСПОЛЬЗОВАНИЯ 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ОШИБКИ НОВИЧКА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DEPLOY </a:t>
            </a:r>
            <a:r>
              <a:t>ИЛИ ВОЗВРАЩЕНИЕ К МАНУАЛАМ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РЕЛЯЦИОННОЕ МЫШЛЕНИЕ И ЕГО ПОСЛЕДСТВИЯ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ТРУДНОСТИ ПРОЕКТИРОВАНИЯ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MONGO… CLIENT</a:t>
            </a:r>
          </a:p>
          <a:p>
            <a:pPr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b="1" sz="1200" u="sng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КАК С ЭТИМ РАБОТАТЬ?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6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717" name="Google Shape;133;p2"/>
          <p:cNvSpPr txBox="1"/>
          <p:nvPr/>
        </p:nvSpPr>
        <p:spPr>
          <a:xfrm>
            <a:off x="2397308" y="1340767"/>
            <a:ext cx="7397384" cy="52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КАК С ЭТИМ РАБОТАТЬ?</a:t>
            </a:r>
          </a:p>
        </p:txBody>
      </p:sp>
      <p:sp>
        <p:nvSpPr>
          <p:cNvPr id="718" name="TextBox 2"/>
          <p:cNvSpPr txBox="1"/>
          <p:nvPr/>
        </p:nvSpPr>
        <p:spPr>
          <a:xfrm>
            <a:off x="4254825" y="2890391"/>
            <a:ext cx="3663712" cy="1017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3200">
                <a:solidFill>
                  <a:srgbClr val="009AA6"/>
                </a:solidFill>
              </a:defRPr>
            </a:pPr>
            <a:r>
              <a:t>Mongo Compass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/>
              <a:buChar char="•"/>
              <a:defRPr b="1" sz="3200">
                <a:solidFill>
                  <a:srgbClr val="009AA6"/>
                </a:solidFill>
              </a:defRPr>
            </a:pPr>
            <a:r>
              <a:t>Robo3T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Рисунок 3" descr="Рисунок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9676" y="1082020"/>
            <a:ext cx="5832648" cy="1942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548" y="3024335"/>
            <a:ext cx="2564904" cy="2564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1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pic>
        <p:nvPicPr>
          <p:cNvPr id="722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5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8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729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Как с этим работать?</a:t>
            </a:r>
          </a:p>
        </p:txBody>
      </p:sp>
      <p:pic>
        <p:nvPicPr>
          <p:cNvPr id="730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3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734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Как с этим работать?</a:t>
            </a:r>
          </a:p>
        </p:txBody>
      </p:sp>
      <p:pic>
        <p:nvPicPr>
          <p:cNvPr id="735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9505"/>
            <a:ext cx="12192000" cy="6778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8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sp>
        <p:nvSpPr>
          <p:cNvPr id="739" name="Google Shape;133;p2"/>
          <p:cNvSpPr txBox="1"/>
          <p:nvPr/>
        </p:nvSpPr>
        <p:spPr>
          <a:xfrm>
            <a:off x="2397308" y="1340767"/>
            <a:ext cx="7397384" cy="45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Как с этим работать?</a:t>
            </a:r>
          </a:p>
        </p:txBody>
      </p:sp>
      <p:pic>
        <p:nvPicPr>
          <p:cNvPr id="740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3" name="Google Shape;133;p2"/>
          <p:cNvSpPr txBox="1"/>
          <p:nvPr/>
        </p:nvSpPr>
        <p:spPr>
          <a:xfrm>
            <a:off x="8301965" y="479607"/>
            <a:ext cx="2212809" cy="65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ОБМАНУВШИЕ ДОВЕРИВШИХСЯ</a:t>
            </a:r>
          </a:p>
        </p:txBody>
      </p:sp>
      <p:pic>
        <p:nvPicPr>
          <p:cNvPr id="744" name="Рисунок 1" descr="Рисунок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Google Shape;133;p2"/>
          <p:cNvSpPr txBox="1"/>
          <p:nvPr/>
        </p:nvSpPr>
        <p:spPr>
          <a:xfrm>
            <a:off x="2901365" y="2927880"/>
            <a:ext cx="6389271" cy="63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36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ДОРОГА В РАЙ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0" name="Google Shape;133;p2"/>
          <p:cNvSpPr txBox="1"/>
          <p:nvPr/>
        </p:nvSpPr>
        <p:spPr>
          <a:xfrm>
            <a:off x="8301965" y="479607"/>
            <a:ext cx="2212809" cy="37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18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ДОРОГА В РАЙ</a:t>
            </a:r>
          </a:p>
        </p:txBody>
      </p:sp>
      <p:sp>
        <p:nvSpPr>
          <p:cNvPr id="751" name="Google Shape;133;p2"/>
          <p:cNvSpPr txBox="1"/>
          <p:nvPr/>
        </p:nvSpPr>
        <p:spPr>
          <a:xfrm>
            <a:off x="2433312" y="2528900"/>
            <a:ext cx="7325376" cy="119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Отказоустойчивость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Производительность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/>
              <a:buChar char="•"/>
              <a:defRPr b="1" sz="24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Хорошая (иногда) документированность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11;p29"/>
          <p:cNvSpPr txBox="1"/>
          <p:nvPr>
            <p:ph type="sldNum" sz="quarter" idx="2"/>
          </p:nvPr>
        </p:nvSpPr>
        <p:spPr>
          <a:xfrm>
            <a:off x="11912762" y="6446880"/>
            <a:ext cx="242759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4" name="Google Shape;133;p2"/>
          <p:cNvSpPr txBox="1"/>
          <p:nvPr/>
        </p:nvSpPr>
        <p:spPr>
          <a:xfrm>
            <a:off x="3369416" y="924430"/>
            <a:ext cx="5453168" cy="132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 sz="800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Q&amp;A</a:t>
            </a:r>
          </a:p>
        </p:txBody>
      </p:sp>
      <p:pic>
        <p:nvPicPr>
          <p:cNvPr id="7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6114" y="4931278"/>
            <a:ext cx="482861" cy="482861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Google Shape;133;p2"/>
          <p:cNvSpPr txBox="1"/>
          <p:nvPr/>
        </p:nvSpPr>
        <p:spPr>
          <a:xfrm>
            <a:off x="10102164" y="5157192"/>
            <a:ext cx="1204695" cy="30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@rowcount</a:t>
            </a:r>
          </a:p>
        </p:txBody>
      </p:sp>
      <p:pic>
        <p:nvPicPr>
          <p:cNvPr id="7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3579" y="5555267"/>
            <a:ext cx="482861" cy="482861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Google Shape;133;p2"/>
          <p:cNvSpPr txBox="1"/>
          <p:nvPr/>
        </p:nvSpPr>
        <p:spPr>
          <a:xfrm>
            <a:off x="10102164" y="5722299"/>
            <a:ext cx="1204695" cy="30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b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@daredever</a:t>
            </a:r>
          </a:p>
        </p:txBody>
      </p:sp>
      <p:sp>
        <p:nvSpPr>
          <p:cNvPr id="759" name="Прямоугольник 1"/>
          <p:cNvSpPr txBox="1"/>
          <p:nvPr/>
        </p:nvSpPr>
        <p:spPr>
          <a:xfrm>
            <a:off x="4175931" y="2492896"/>
            <a:ext cx="3840138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9AA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MongoDB:</a:t>
            </a:r>
          </a:p>
          <a:p>
            <a:pPr lvl="2"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https://en.wikipedia.org/wiki/MongoDB</a:t>
            </a:r>
            <a:endParaRPr>
              <a:solidFill>
                <a:srgbClr val="24292E"/>
              </a:solidFill>
            </a:endParaRPr>
          </a:p>
          <a:p>
            <a:pPr lvl="2"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https://jira.mongodb.org/</a:t>
            </a:r>
            <a:endParaRPr>
              <a:solidFill>
                <a:srgbClr val="24292E"/>
              </a:solidFill>
            </a:endParaRPr>
          </a:p>
          <a:p>
            <a:pPr lvl="2"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https://github.com/mongodb/</a:t>
            </a:r>
            <a:endParaRPr>
              <a:solidFill>
                <a:srgbClr val="24292E"/>
              </a:solidFill>
            </a:endParaRPr>
          </a:p>
          <a:p>
            <a:pPr lvl="2"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https://docs.mongodb.com/</a:t>
            </a:r>
            <a:endParaRPr>
              <a:solidFill>
                <a:srgbClr val="24292E"/>
              </a:solidFill>
            </a:endParaRPr>
          </a:p>
          <a:p>
            <a:pPr lvl="2"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https://www.mongodb.com/</a:t>
            </a:r>
          </a:p>
          <a:p>
            <a:pPr lvl="2">
              <a:defRPr sz="1600">
                <a:solidFill>
                  <a:srgbClr val="24292E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</a:p>
          <a:p>
            <a:pPr>
              <a:defRPr sz="1600">
                <a:solidFill>
                  <a:srgbClr val="009AA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Доклад:</a:t>
            </a:r>
          </a:p>
          <a:p>
            <a:pPr>
              <a:defRPr sz="1600">
                <a:solidFill>
                  <a:srgbClr val="0366D6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https://github.com/daredever/MongoHell/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1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455" y="764704"/>
            <a:ext cx="6343153" cy="18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6"/>
          <p:cNvSpPr txBox="1"/>
          <p:nvPr/>
        </p:nvSpPr>
        <p:spPr>
          <a:xfrm>
            <a:off x="1245175" y="2492896"/>
            <a:ext cx="10277714" cy="1360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Поддержка двух форматов хранения </a:t>
            </a:r>
            <a:r>
              <a:t>JSON, JSONB</a:t>
            </a:r>
          </a:p>
          <a:p>
            <a:pPr>
              <a:defRPr b="1" sz="2800"/>
            </a:pP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3200"/>
            </a:pPr>
            <a:r>
              <a:t>JSON – </a:t>
            </a:r>
            <a:r>
              <a:t>быстрая вставка, медленное чтение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11;p29"/>
          <p:cNvSpPr txBox="1"/>
          <p:nvPr>
            <p:ph type="sldNum" sz="quarter" idx="2"/>
          </p:nvPr>
        </p:nvSpPr>
        <p:spPr>
          <a:xfrm>
            <a:off x="11982091" y="6446880"/>
            <a:ext cx="173430" cy="24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455" y="764704"/>
            <a:ext cx="6343153" cy="180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extBox 6"/>
          <p:cNvSpPr txBox="1"/>
          <p:nvPr/>
        </p:nvSpPr>
        <p:spPr>
          <a:xfrm>
            <a:off x="1245175" y="2492896"/>
            <a:ext cx="10277714" cy="2300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/>
            </a:pPr>
            <a:r>
              <a:t>Поддержка двух форматов хранения </a:t>
            </a:r>
            <a:r>
              <a:t>JSON, JSONB</a:t>
            </a:r>
          </a:p>
          <a:p>
            <a:pPr>
              <a:defRPr b="1" sz="2800"/>
            </a:pP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3200"/>
            </a:pPr>
            <a:r>
              <a:t>JSON – </a:t>
            </a:r>
            <a:r>
              <a:t>быстрая вставка, медленное чтение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3200"/>
            </a:pPr>
            <a:r>
              <a:t>JSONB – </a:t>
            </a:r>
            <a:r>
              <a:t>меделенная вставка, индексируемость, внутренние функции для работы с документом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